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1010" r:id="rId2"/>
    <p:sldId id="1009" r:id="rId3"/>
    <p:sldId id="1011" r:id="rId4"/>
    <p:sldId id="1012" r:id="rId5"/>
    <p:sldId id="1013" r:id="rId6"/>
    <p:sldId id="1014" r:id="rId7"/>
    <p:sldId id="1015" r:id="rId8"/>
    <p:sldId id="1016" r:id="rId9"/>
    <p:sldId id="1017" r:id="rId10"/>
    <p:sldId id="5953" r:id="rId11"/>
    <p:sldId id="1018" r:id="rId12"/>
    <p:sldId id="1019" r:id="rId13"/>
    <p:sldId id="1020" r:id="rId14"/>
    <p:sldId id="1021" r:id="rId15"/>
    <p:sldId id="1022" r:id="rId16"/>
    <p:sldId id="1023" r:id="rId17"/>
    <p:sldId id="1024" r:id="rId18"/>
    <p:sldId id="1025" r:id="rId19"/>
    <p:sldId id="1026" r:id="rId20"/>
    <p:sldId id="1027" r:id="rId21"/>
    <p:sldId id="1028" r:id="rId22"/>
    <p:sldId id="1029" r:id="rId23"/>
    <p:sldId id="1030" r:id="rId24"/>
    <p:sldId id="1031" r:id="rId25"/>
    <p:sldId id="1032" r:id="rId26"/>
    <p:sldId id="1033" r:id="rId27"/>
    <p:sldId id="1034" r:id="rId28"/>
    <p:sldId id="1035" r:id="rId29"/>
    <p:sldId id="1036" r:id="rId30"/>
    <p:sldId id="1037" r:id="rId31"/>
    <p:sldId id="1038" r:id="rId32"/>
    <p:sldId id="1039" r:id="rId33"/>
    <p:sldId id="1040" r:id="rId34"/>
    <p:sldId id="1041" r:id="rId35"/>
    <p:sldId id="1042" r:id="rId36"/>
    <p:sldId id="1043" r:id="rId37"/>
    <p:sldId id="1044" r:id="rId38"/>
    <p:sldId id="1045" r:id="rId39"/>
    <p:sldId id="1046" r:id="rId40"/>
    <p:sldId id="1047" r:id="rId41"/>
    <p:sldId id="1048" r:id="rId42"/>
    <p:sldId id="1049" r:id="rId43"/>
    <p:sldId id="1050" r:id="rId44"/>
    <p:sldId id="1051" r:id="rId45"/>
    <p:sldId id="1052" r:id="rId46"/>
    <p:sldId id="1053" r:id="rId47"/>
    <p:sldId id="1054" r:id="rId48"/>
    <p:sldId id="1055" r:id="rId49"/>
    <p:sldId id="1056" r:id="rId50"/>
    <p:sldId id="1057" r:id="rId51"/>
    <p:sldId id="1058" r:id="rId52"/>
    <p:sldId id="1059" r:id="rId53"/>
    <p:sldId id="1060" r:id="rId54"/>
    <p:sldId id="1061" r:id="rId55"/>
    <p:sldId id="1062" r:id="rId56"/>
    <p:sldId id="1063" r:id="rId57"/>
    <p:sldId id="1064" r:id="rId58"/>
    <p:sldId id="1065" r:id="rId59"/>
    <p:sldId id="1066" r:id="rId60"/>
    <p:sldId id="1067" r:id="rId61"/>
    <p:sldId id="1068" r:id="rId62"/>
    <p:sldId id="1069" r:id="rId63"/>
    <p:sldId id="1070" r:id="rId64"/>
    <p:sldId id="1071" r:id="rId65"/>
    <p:sldId id="1072" r:id="rId66"/>
    <p:sldId id="1073" r:id="rId67"/>
    <p:sldId id="1074" r:id="rId68"/>
    <p:sldId id="1075" r:id="rId69"/>
    <p:sldId id="1076" r:id="rId70"/>
    <p:sldId id="1077" r:id="rId71"/>
    <p:sldId id="1078" r:id="rId72"/>
    <p:sldId id="1079" r:id="rId73"/>
    <p:sldId id="1080" r:id="rId74"/>
    <p:sldId id="1081" r:id="rId75"/>
    <p:sldId id="1082" r:id="rId76"/>
    <p:sldId id="1083" r:id="rId77"/>
    <p:sldId id="1084" r:id="rId78"/>
    <p:sldId id="1085" r:id="rId79"/>
    <p:sldId id="1176" r:id="rId80"/>
    <p:sldId id="1086" r:id="rId81"/>
    <p:sldId id="1087" r:id="rId82"/>
    <p:sldId id="1088" r:id="rId83"/>
    <p:sldId id="1089" r:id="rId84"/>
    <p:sldId id="1177" r:id="rId85"/>
    <p:sldId id="1178" r:id="rId86"/>
    <p:sldId id="1090" r:id="rId87"/>
    <p:sldId id="1091" r:id="rId88"/>
    <p:sldId id="1092" r:id="rId89"/>
    <p:sldId id="1093" r:id="rId90"/>
    <p:sldId id="1094" r:id="rId91"/>
    <p:sldId id="1095" r:id="rId92"/>
    <p:sldId id="1096" r:id="rId93"/>
    <p:sldId id="1097" r:id="rId94"/>
    <p:sldId id="1098" r:id="rId95"/>
    <p:sldId id="1099" r:id="rId96"/>
    <p:sldId id="1100" r:id="rId97"/>
    <p:sldId id="1101" r:id="rId98"/>
    <p:sldId id="1102" r:id="rId99"/>
    <p:sldId id="1103" r:id="rId100"/>
    <p:sldId id="1104" r:id="rId101"/>
    <p:sldId id="1105" r:id="rId102"/>
    <p:sldId id="1107" r:id="rId103"/>
    <p:sldId id="1108" r:id="rId104"/>
    <p:sldId id="1109" r:id="rId105"/>
    <p:sldId id="1110" r:id="rId106"/>
    <p:sldId id="5954" r:id="rId107"/>
    <p:sldId id="1111" r:id="rId108"/>
    <p:sldId id="1112" r:id="rId109"/>
    <p:sldId id="1113" r:id="rId110"/>
    <p:sldId id="4565" r:id="rId111"/>
    <p:sldId id="1115" r:id="rId112"/>
    <p:sldId id="1116" r:id="rId113"/>
    <p:sldId id="4566" r:id="rId114"/>
    <p:sldId id="4567" r:id="rId115"/>
    <p:sldId id="1118" r:id="rId116"/>
    <p:sldId id="4568" r:id="rId117"/>
    <p:sldId id="1120" r:id="rId118"/>
    <p:sldId id="1121" r:id="rId119"/>
    <p:sldId id="1122" r:id="rId120"/>
    <p:sldId id="4569" r:id="rId121"/>
    <p:sldId id="1124" r:id="rId122"/>
    <p:sldId id="1125" r:id="rId123"/>
    <p:sldId id="1126" r:id="rId124"/>
    <p:sldId id="1128" r:id="rId125"/>
    <p:sldId id="4570" r:id="rId126"/>
    <p:sldId id="1131" r:id="rId127"/>
    <p:sldId id="1132" r:id="rId128"/>
    <p:sldId id="5979" r:id="rId129"/>
    <p:sldId id="1133" r:id="rId130"/>
    <p:sldId id="1134" r:id="rId131"/>
    <p:sldId id="1135" r:id="rId132"/>
    <p:sldId id="1136" r:id="rId133"/>
    <p:sldId id="4571" r:id="rId134"/>
    <p:sldId id="4572" r:id="rId135"/>
    <p:sldId id="4573" r:id="rId136"/>
    <p:sldId id="1179" r:id="rId137"/>
    <p:sldId id="4574" r:id="rId138"/>
    <p:sldId id="4575" r:id="rId139"/>
    <p:sldId id="4576" r:id="rId140"/>
    <p:sldId id="4577" r:id="rId141"/>
    <p:sldId id="4578" r:id="rId142"/>
    <p:sldId id="1143" r:id="rId143"/>
    <p:sldId id="1145" r:id="rId144"/>
    <p:sldId id="1146" r:id="rId145"/>
    <p:sldId id="1147" r:id="rId146"/>
    <p:sldId id="1148" r:id="rId147"/>
    <p:sldId id="4579" r:id="rId148"/>
    <p:sldId id="4580" r:id="rId149"/>
    <p:sldId id="4581" r:id="rId150"/>
    <p:sldId id="4582" r:id="rId151"/>
    <p:sldId id="1151" r:id="rId152"/>
    <p:sldId id="4583" r:id="rId153"/>
    <p:sldId id="4584" r:id="rId154"/>
    <p:sldId id="1154" r:id="rId155"/>
    <p:sldId id="4585" r:id="rId156"/>
    <p:sldId id="4586" r:id="rId157"/>
    <p:sldId id="1157" r:id="rId158"/>
    <p:sldId id="4587" r:id="rId159"/>
    <p:sldId id="1159" r:id="rId160"/>
    <p:sldId id="4588" r:id="rId161"/>
    <p:sldId id="4589" r:id="rId162"/>
    <p:sldId id="1162" r:id="rId163"/>
    <p:sldId id="4590" r:id="rId164"/>
    <p:sldId id="1163" r:id="rId165"/>
    <p:sldId id="4591" r:id="rId166"/>
    <p:sldId id="1165" r:id="rId167"/>
    <p:sldId id="4592" r:id="rId168"/>
    <p:sldId id="4593" r:id="rId169"/>
    <p:sldId id="4594" r:id="rId170"/>
    <p:sldId id="4595" r:id="rId171"/>
    <p:sldId id="4597" r:id="rId172"/>
    <p:sldId id="4596" r:id="rId173"/>
    <p:sldId id="1167" r:id="rId174"/>
    <p:sldId id="1168" r:id="rId175"/>
    <p:sldId id="1169" r:id="rId176"/>
    <p:sldId id="2748" r:id="rId177"/>
    <p:sldId id="2749" r:id="rId1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4548" autoAdjust="0"/>
  </p:normalViewPr>
  <p:slideViewPr>
    <p:cSldViewPr snapToGrid="0">
      <p:cViewPr varScale="1">
        <p:scale>
          <a:sx n="86" d="100"/>
          <a:sy n="86" d="100"/>
        </p:scale>
        <p:origin x="533" y="62"/>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B1436-BB5F-46B6-99CB-37A835413A5C}" type="datetimeFigureOut">
              <a:rPr lang="zh-CN" altLang="en-US" smtClean="0"/>
              <a:t>2020/6/3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8C8C5-B9E1-401C-9CC7-4EBAB5781627}" type="slidenum">
              <a:rPr lang="zh-CN" altLang="en-US" smtClean="0"/>
              <a:t>‹#›</a:t>
            </a:fld>
            <a:endParaRPr lang="zh-CN" altLang="en-US"/>
          </a:p>
        </p:txBody>
      </p:sp>
    </p:spTree>
    <p:extLst>
      <p:ext uri="{BB962C8B-B14F-4D97-AF65-F5344CB8AC3E}">
        <p14:creationId xmlns:p14="http://schemas.microsoft.com/office/powerpoint/2010/main" val="117114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73126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4431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50D8C-0EC0-4034-85CC-4B36D94BA5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4B949902-DDE1-4970-B6BF-028692F5B042}"/>
              </a:ext>
            </a:extLst>
          </p:cNvPr>
          <p:cNvSpPr>
            <a:spLocks noGrp="1"/>
          </p:cNvSpPr>
          <p:nvPr>
            <p:ph type="subTitle" idx="1"/>
          </p:nvPr>
        </p:nvSpPr>
        <p:spPr>
          <a:xfrm>
            <a:off x="1524000" y="3602038"/>
            <a:ext cx="9144000" cy="1655762"/>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15698869-2590-4871-ADC1-559BEB700DE3}"/>
              </a:ext>
            </a:extLst>
          </p:cNvPr>
          <p:cNvSpPr>
            <a:spLocks noGrp="1"/>
          </p:cNvSpPr>
          <p:nvPr>
            <p:ph type="dt" sz="half" idx="10"/>
          </p:nvPr>
        </p:nvSpPr>
        <p:spPr/>
        <p:txBody>
          <a:body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94F0CA2D-5D9E-41C4-9E2A-542DFE508A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8BF96-C35F-4235-A041-D197BA8BA5A9}"/>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165609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182D4-C083-4EBD-845A-BF6AE142124B}"/>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D702A8E5-6B3D-4D04-8F8E-02B9586DD30E}"/>
              </a:ext>
            </a:extLst>
          </p:cNvPr>
          <p:cNvSpPr>
            <a:spLocks noGrp="1"/>
          </p:cNvSpPr>
          <p:nvPr>
            <p:ph idx="1"/>
          </p:nvPr>
        </p:nvSpPr>
        <p:spPr/>
        <p:txBody>
          <a:bodyPr/>
          <a:lstStyle>
            <a:lvl1pPr>
              <a:lnSpc>
                <a:spcPct val="125000"/>
              </a:lnSpc>
              <a:defRPr>
                <a:latin typeface="Times New Roman" panose="02020603050405020304" pitchFamily="18" charset="0"/>
                <a:cs typeface="Times New Roman" panose="02020603050405020304" pitchFamily="18" charset="0"/>
              </a:defRPr>
            </a:lvl1pPr>
          </a:lstStyle>
          <a:p>
            <a:pPr lvl="0"/>
            <a:endParaRPr lang="zh-CN" altLang="en-US" dirty="0"/>
          </a:p>
        </p:txBody>
      </p:sp>
      <p:sp>
        <p:nvSpPr>
          <p:cNvPr id="4" name="日期占位符 3">
            <a:extLst>
              <a:ext uri="{FF2B5EF4-FFF2-40B4-BE49-F238E27FC236}">
                <a16:creationId xmlns:a16="http://schemas.microsoft.com/office/drawing/2014/main" id="{6AF7F2D7-8BAA-45D6-9F34-D7E3D2F84CDA}"/>
              </a:ext>
            </a:extLst>
          </p:cNvPr>
          <p:cNvSpPr>
            <a:spLocks noGrp="1"/>
          </p:cNvSpPr>
          <p:nvPr>
            <p:ph type="dt" sz="half" idx="10"/>
          </p:nvPr>
        </p:nvSpPr>
        <p:spPr/>
        <p:txBody>
          <a:body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D3FF8D31-01C4-489C-8FA8-0C1CF2E20D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3119D-C534-4413-ADFF-8DED219CC24F}"/>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10243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格式化">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0822745-0637-4EC6-A484-1C8B80B1AD60}"/>
              </a:ext>
            </a:extLst>
          </p:cNvPr>
          <p:cNvSpPr>
            <a:spLocks noGrp="1"/>
          </p:cNvSpPr>
          <p:nvPr>
            <p:ph type="title"/>
          </p:nvPr>
        </p:nvSpPr>
        <p:spPr>
          <a:xfrm>
            <a:off x="387439" y="133306"/>
            <a:ext cx="11409608" cy="729579"/>
          </a:xfrm>
        </p:spPr>
        <p:txBody>
          <a:bodyPr>
            <a:normAutofit/>
          </a:bodyPr>
          <a:lstStyle/>
          <a:p>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F4249665-7D8D-43F6-AFC8-D65880823695}"/>
              </a:ext>
            </a:extLst>
          </p:cNvPr>
          <p:cNvSpPr>
            <a:spLocks noGrp="1"/>
          </p:cNvSpPr>
          <p:nvPr>
            <p:ph idx="1"/>
          </p:nvPr>
        </p:nvSpPr>
        <p:spPr>
          <a:xfrm>
            <a:off x="387439" y="1043189"/>
            <a:ext cx="11409609" cy="5133774"/>
          </a:xfrm>
        </p:spPr>
        <p:txBody>
          <a:bodyPr>
            <a:normAutofit/>
          </a:bodyPr>
          <a:lstStyle>
            <a:lvl1pPr>
              <a:defRPr>
                <a:latin typeface="Times New Roman" panose="02020603050405020304" pitchFamily="18" charset="0"/>
                <a:cs typeface="Times New Roman" panose="02020603050405020304" pitchFamily="18" charset="0"/>
              </a:defRPr>
            </a:lvl1pPr>
          </a:lstStyle>
          <a:p>
            <a:pPr marL="0" lv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79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EEF8E388-F90F-46A0-97E2-B70C5095A83A}"/>
              </a:ext>
            </a:extLst>
          </p:cNvPr>
          <p:cNvSpPr>
            <a:spLocks noGrp="1"/>
          </p:cNvSpPr>
          <p:nvPr>
            <p:ph type="subTitle" idx="1"/>
          </p:nvPr>
        </p:nvSpPr>
        <p:spPr>
          <a:xfrm>
            <a:off x="2046303" y="3696236"/>
            <a:ext cx="8460589" cy="2434107"/>
          </a:xfrm>
        </p:spPr>
        <p:txBody>
          <a:bodyPr>
            <a:noAutofit/>
          </a:bodyPr>
          <a:lstStyle>
            <a:lvl1pPr marL="0" indent="0" algn="ctr">
              <a:lnSpc>
                <a:spcPct val="100000"/>
              </a:lnSpc>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zh-CN" sz="2400" dirty="0"/>
          </a:p>
        </p:txBody>
      </p:sp>
      <p:sp>
        <p:nvSpPr>
          <p:cNvPr id="8" name="标题 6">
            <a:extLst>
              <a:ext uri="{FF2B5EF4-FFF2-40B4-BE49-F238E27FC236}">
                <a16:creationId xmlns:a16="http://schemas.microsoft.com/office/drawing/2014/main" id="{E2C845D4-A989-4F57-846D-589982E631A8}"/>
              </a:ext>
            </a:extLst>
          </p:cNvPr>
          <p:cNvSpPr txBox="1">
            <a:spLocks/>
          </p:cNvSpPr>
          <p:nvPr userDrawn="1"/>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endParaRPr lang="zh-CN" altLang="en-US" sz="3600" dirty="0"/>
          </a:p>
        </p:txBody>
      </p:sp>
      <p:sp>
        <p:nvSpPr>
          <p:cNvPr id="9" name="文本框 8">
            <a:extLst>
              <a:ext uri="{FF2B5EF4-FFF2-40B4-BE49-F238E27FC236}">
                <a16:creationId xmlns:a16="http://schemas.microsoft.com/office/drawing/2014/main" id="{B57FE6EE-744A-4F02-9C33-1F7481461C60}"/>
              </a:ext>
            </a:extLst>
          </p:cNvPr>
          <p:cNvSpPr txBox="1"/>
          <p:nvPr userDrawn="1"/>
        </p:nvSpPr>
        <p:spPr>
          <a:xfrm>
            <a:off x="3510850" y="6329059"/>
            <a:ext cx="5531493"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3969209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174744-A259-4607-B159-6E0D19E05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FB77FD44-C6F3-4BD3-8A73-BF9BE0D00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CN" altLang="en-US" dirty="0"/>
          </a:p>
        </p:txBody>
      </p:sp>
      <p:sp>
        <p:nvSpPr>
          <p:cNvPr id="4" name="日期占位符 3">
            <a:extLst>
              <a:ext uri="{FF2B5EF4-FFF2-40B4-BE49-F238E27FC236}">
                <a16:creationId xmlns:a16="http://schemas.microsoft.com/office/drawing/2014/main" id="{2EE63A59-BF19-42F2-940A-058594846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967F2B13-0C6F-49BA-B52B-B4B844C84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89E761-EBA5-4F1D-81D4-6DB66A9A2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39049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Lst>
  <p:txStyles>
    <p:title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just" defTabSz="914400" rtl="0" eaLnBrk="1" latinLnBrk="0" hangingPunct="1">
        <a:lnSpc>
          <a:spcPct val="125000"/>
        </a:lnSpc>
        <a:spcBef>
          <a:spcPts val="1000"/>
        </a:spcBef>
        <a:buFont typeface="Arial" panose="020B0604020202020204" pitchFamily="34" charset="0"/>
        <a:buNone/>
        <a:defRPr sz="2600"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63.wmf"/><Relationship Id="rId4" Type="http://schemas.openxmlformats.org/officeDocument/2006/relationships/oleObject" Target="../embeddings/oleObject27.bin"/></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64.png"/><Relationship Id="rId4" Type="http://schemas.openxmlformats.org/officeDocument/2006/relationships/image" Target="../media/image2.jpeg"/></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jpeg"/><Relationship Id="rId7" Type="http://schemas.openxmlformats.org/officeDocument/2006/relationships/image" Target="../media/image66.wmf"/><Relationship Id="rId12" Type="http://schemas.openxmlformats.org/officeDocument/2006/relationships/image" Target="../media/image68.w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29.bin"/><Relationship Id="rId11" Type="http://schemas.openxmlformats.org/officeDocument/2006/relationships/oleObject" Target="../embeddings/oleObject31.bin"/><Relationship Id="rId5" Type="http://schemas.openxmlformats.org/officeDocument/2006/relationships/image" Target="../media/image65.wmf"/><Relationship Id="rId10" Type="http://schemas.openxmlformats.org/officeDocument/2006/relationships/image" Target="../media/image67.wmf"/><Relationship Id="rId4" Type="http://schemas.openxmlformats.org/officeDocument/2006/relationships/oleObject" Target="../embeddings/oleObject28.bin"/><Relationship Id="rId9" Type="http://schemas.openxmlformats.org/officeDocument/2006/relationships/oleObject" Target="../embeddings/oleObject30.bin"/></Relationships>
</file>

<file path=ppt/slides/_rels/slide10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70.wmf"/><Relationship Id="rId5" Type="http://schemas.openxmlformats.org/officeDocument/2006/relationships/oleObject" Target="../embeddings/oleObject32.bin"/><Relationship Id="rId4" Type="http://schemas.openxmlformats.org/officeDocument/2006/relationships/image" Target="../media/image2.jpeg"/></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50.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2.jpeg"/><Relationship Id="rId7" Type="http://schemas.openxmlformats.org/officeDocument/2006/relationships/oleObject" Target="../embeddings/oleObject34.bin"/><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72.wmf"/><Relationship Id="rId5" Type="http://schemas.openxmlformats.org/officeDocument/2006/relationships/oleObject" Target="../embeddings/oleObject33.bin"/><Relationship Id="rId10" Type="http://schemas.openxmlformats.org/officeDocument/2006/relationships/image" Target="../media/image74.wmf"/><Relationship Id="rId4" Type="http://schemas.openxmlformats.org/officeDocument/2006/relationships/image" Target="../media/image75.png"/><Relationship Id="rId9" Type="http://schemas.openxmlformats.org/officeDocument/2006/relationships/oleObject" Target="../embeddings/oleObject35.bin"/></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4.vml"/><Relationship Id="rId5" Type="http://schemas.openxmlformats.org/officeDocument/2006/relationships/image" Target="../media/image74.wmf"/><Relationship Id="rId4" Type="http://schemas.openxmlformats.org/officeDocument/2006/relationships/oleObject" Target="../embeddings/oleObject36.bin"/></Relationships>
</file>

<file path=ppt/slides/_rels/slide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7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5.vml"/><Relationship Id="rId5" Type="http://schemas.openxmlformats.org/officeDocument/2006/relationships/image" Target="../media/image84.wmf"/><Relationship Id="rId4" Type="http://schemas.openxmlformats.org/officeDocument/2006/relationships/oleObject" Target="../embeddings/oleObject37.bin"/></Relationships>
</file>

<file path=ppt/slides/_rels/slide1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1.png"/><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90.png"/><Relationship Id="rId5" Type="http://schemas.openxmlformats.org/officeDocument/2006/relationships/image" Target="../media/image89.wmf"/><Relationship Id="rId4" Type="http://schemas.openxmlformats.org/officeDocument/2006/relationships/oleObject" Target="../embeddings/oleObject38.bin"/></Relationships>
</file>

<file path=ppt/slides/_rels/slide138.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2.jpeg"/><Relationship Id="rId7" Type="http://schemas.openxmlformats.org/officeDocument/2006/relationships/oleObject" Target="../embeddings/oleObject40.bin"/><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93.png"/><Relationship Id="rId5" Type="http://schemas.openxmlformats.org/officeDocument/2006/relationships/image" Target="../media/image89.wmf"/><Relationship Id="rId4" Type="http://schemas.openxmlformats.org/officeDocument/2006/relationships/oleObject" Target="../embeddings/oleObject39.bin"/></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070.png"/><Relationship Id="rId2" Type="http://schemas.openxmlformats.org/officeDocument/2006/relationships/image" Target="../media/image5060.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5060.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131.png"/><Relationship Id="rId2" Type="http://schemas.openxmlformats.org/officeDocument/2006/relationships/image" Target="../media/image5060.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mailto:gqzhong@ouc.edu.cn"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30.png"/><Relationship Id="rId1" Type="http://schemas.openxmlformats.org/officeDocument/2006/relationships/slideLayout" Target="../slideLayouts/slideLayout3.xml"/><Relationship Id="rId6" Type="http://schemas.openxmlformats.org/officeDocument/2006/relationships/image" Target="../media/image506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6.png"/><Relationship Id="rId1" Type="http://schemas.openxmlformats.org/officeDocument/2006/relationships/slideLayout" Target="../slideLayouts/slideLayout3.xml"/><Relationship Id="rId5" Type="http://schemas.openxmlformats.org/officeDocument/2006/relationships/image" Target="../media/image5060.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8.png"/><Relationship Id="rId1" Type="http://schemas.openxmlformats.org/officeDocument/2006/relationships/slideLayout" Target="../slideLayouts/slideLayout3.xml"/><Relationship Id="rId5" Type="http://schemas.openxmlformats.org/officeDocument/2006/relationships/image" Target="../media/image506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506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5060.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5060.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060.png"/><Relationship Id="rId2" Type="http://schemas.openxmlformats.org/officeDocument/2006/relationships/image" Target="../media/image523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27.png"/><Relationship Id="rId1" Type="http://schemas.openxmlformats.org/officeDocument/2006/relationships/slideLayout" Target="../slideLayouts/slideLayout3.xml"/><Relationship Id="rId4" Type="http://schemas.openxmlformats.org/officeDocument/2006/relationships/image" Target="../media/image5060.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28.png"/><Relationship Id="rId1" Type="http://schemas.openxmlformats.org/officeDocument/2006/relationships/slideLayout" Target="../slideLayouts/slideLayout3.xml"/><Relationship Id="rId5" Type="http://schemas.openxmlformats.org/officeDocument/2006/relationships/image" Target="../media/image530.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30.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0.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0.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0.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30.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30.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image" Target="../media/image53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47.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49.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54.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4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6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5.bin"/><Relationship Id="rId18" Type="http://schemas.openxmlformats.org/officeDocument/2006/relationships/oleObject" Target="../embeddings/oleObject8.bin"/><Relationship Id="rId3" Type="http://schemas.openxmlformats.org/officeDocument/2006/relationships/slideLayout" Target="../slideLayouts/slideLayout2.xml"/><Relationship Id="rId21" Type="http://schemas.openxmlformats.org/officeDocument/2006/relationships/oleObject" Target="../embeddings/oleObject10.bin"/><Relationship Id="rId7" Type="http://schemas.openxmlformats.org/officeDocument/2006/relationships/image" Target="../media/image33.wmf"/><Relationship Id="rId12" Type="http://schemas.openxmlformats.org/officeDocument/2006/relationships/oleObject" Target="../embeddings/oleObject4.bin"/><Relationship Id="rId17" Type="http://schemas.openxmlformats.org/officeDocument/2006/relationships/image" Target="../media/image37.wmf"/><Relationship Id="rId2" Type="http://schemas.openxmlformats.org/officeDocument/2006/relationships/tags" Target="../tags/tag1.xml"/><Relationship Id="rId16" Type="http://schemas.openxmlformats.org/officeDocument/2006/relationships/oleObject" Target="../embeddings/oleObject7.bin"/><Relationship Id="rId20" Type="http://schemas.openxmlformats.org/officeDocument/2006/relationships/image" Target="../media/image38.wmf"/><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5.wmf"/><Relationship Id="rId5" Type="http://schemas.openxmlformats.org/officeDocument/2006/relationships/image" Target="../media/image39.png"/><Relationship Id="rId15" Type="http://schemas.openxmlformats.org/officeDocument/2006/relationships/image" Target="../media/image36.wmf"/><Relationship Id="rId10" Type="http://schemas.openxmlformats.org/officeDocument/2006/relationships/oleObject" Target="../embeddings/oleObject3.bin"/><Relationship Id="rId19" Type="http://schemas.openxmlformats.org/officeDocument/2006/relationships/oleObject" Target="../embeddings/oleObject9.bin"/><Relationship Id="rId4" Type="http://schemas.openxmlformats.org/officeDocument/2006/relationships/image" Target="../media/image2.jpeg"/><Relationship Id="rId9" Type="http://schemas.openxmlformats.org/officeDocument/2006/relationships/image" Target="../media/image34.wmf"/><Relationship Id="rId14" Type="http://schemas.openxmlformats.org/officeDocument/2006/relationships/oleObject" Target="../embeddings/oleObject6.bin"/><Relationship Id="rId22" Type="http://schemas.openxmlformats.org/officeDocument/2006/relationships/oleObject" Target="../embeddings/oleObject11.bin"/></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3.bin"/><Relationship Id="rId5" Type="http://schemas.openxmlformats.org/officeDocument/2006/relationships/image" Target="../media/image40.wmf"/><Relationship Id="rId4" Type="http://schemas.openxmlformats.org/officeDocument/2006/relationships/oleObject" Target="../embeddings/oleObject12.bin"/></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30.png"/></Relationships>
</file>

<file path=ppt/slides/_rels/slide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tags" Target="../tags/tag3.xml"/><Relationship Id="rId7" Type="http://schemas.openxmlformats.org/officeDocument/2006/relationships/oleObject" Target="../embeddings/oleObject14.bin"/><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1950.png"/><Relationship Id="rId5" Type="http://schemas.openxmlformats.org/officeDocument/2006/relationships/image" Target="../media/image2.jpe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1970.png"/><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7.wmf"/><Relationship Id="rId5" Type="http://schemas.openxmlformats.org/officeDocument/2006/relationships/oleObject" Target="../embeddings/oleObject15.bin"/><Relationship Id="rId4" Type="http://schemas.openxmlformats.org/officeDocument/2006/relationships/image" Target="../media/image2.jpeg"/><Relationship Id="rId9"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9.wmf"/><Relationship Id="rId5" Type="http://schemas.openxmlformats.org/officeDocument/2006/relationships/oleObject" Target="../embeddings/oleObject18.bin"/><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2050.png"/><Relationship Id="rId7" Type="http://schemas.openxmlformats.org/officeDocument/2006/relationships/oleObject" Target="../embeddings/oleObject20.bin"/><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2.wmf"/><Relationship Id="rId11" Type="http://schemas.openxmlformats.org/officeDocument/2006/relationships/image" Target="../media/image55.png"/><Relationship Id="rId5" Type="http://schemas.openxmlformats.org/officeDocument/2006/relationships/oleObject" Target="../embeddings/oleObject19.bin"/><Relationship Id="rId10" Type="http://schemas.openxmlformats.org/officeDocument/2006/relationships/image" Target="../media/image54.wmf"/><Relationship Id="rId4" Type="http://schemas.openxmlformats.org/officeDocument/2006/relationships/image" Target="../media/image2.jpeg"/><Relationship Id="rId9" Type="http://schemas.openxmlformats.org/officeDocument/2006/relationships/oleObject" Target="../embeddings/oleObject21.bin"/></Relationships>
</file>

<file path=ppt/slides/_rels/slide92.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2100.png"/><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7.wmf"/><Relationship Id="rId11" Type="http://schemas.openxmlformats.org/officeDocument/2006/relationships/image" Target="../media/image61.png"/><Relationship Id="rId5" Type="http://schemas.openxmlformats.org/officeDocument/2006/relationships/oleObject" Target="../embeddings/oleObject22.bin"/><Relationship Id="rId10" Type="http://schemas.openxmlformats.org/officeDocument/2006/relationships/image" Target="../media/image60.png"/><Relationship Id="rId4" Type="http://schemas.openxmlformats.org/officeDocument/2006/relationships/image" Target="../media/image2.jpeg"/><Relationship Id="rId9" Type="http://schemas.openxmlformats.org/officeDocument/2006/relationships/image" Target="../media/image59.png"/></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2140.png"/><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8.wmf"/><Relationship Id="rId5" Type="http://schemas.openxmlformats.org/officeDocument/2006/relationships/oleObject" Target="../embeddings/oleObject24.bin"/><Relationship Id="rId4" Type="http://schemas.openxmlformats.org/officeDocument/2006/relationships/image" Target="../media/image2.jpeg"/></Relationships>
</file>

<file path=ppt/slides/_rels/slide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8.wmf"/><Relationship Id="rId4" Type="http://schemas.openxmlformats.org/officeDocument/2006/relationships/oleObject" Target="../embeddings/oleObject26.bin"/></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Huijin</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 Regularization for Deep Learning</a:t>
            </a:r>
            <a:endParaRPr lang="zh-CN" altLang="en-US" sz="3600" dirty="0"/>
          </a:p>
        </p:txBody>
      </p:sp>
      <p:sp>
        <p:nvSpPr>
          <p:cNvPr id="9" name="文本框 8">
            <a:extLst>
              <a:ext uri="{FF2B5EF4-FFF2-40B4-BE49-F238E27FC236}">
                <a16:creationId xmlns:a16="http://schemas.microsoft.com/office/drawing/2014/main" id="{7A8A3CBC-DB8C-4E67-A3A7-629FFC80A1AA}"/>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530349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49B24F84-7DC5-41EA-B895-88501B13B7F3}"/>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7.1 Parameter Norm Penalties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Regularization has been used for decades prior to the advent of deep learning. Linear  models such as linear regression and logistic regression allow simple, straightforward,  and effective regularization strategies.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939635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t>This method of regularization is often referred to as parameter sharing, where we interpret the various models or model components </a:t>
            </a:r>
            <a:r>
              <a:rPr lang="en-US" altLang="zh-CN" sz="2600" dirty="0">
                <a:latin typeface="Times New Roman" panose="02020603050405020304" pitchFamily="18" charset="0"/>
                <a:cs typeface="Times New Roman" panose="02020603050405020304" pitchFamily="18" charset="0"/>
              </a:rPr>
              <a:t>as sharing a unique set of parameters. A significant advantage of parameter sharing over regularizing the parameters to be close (via a norm penalty) is that only a subset of the parameters (the unique set) need to be stored in memory. In certain models—such as the convolutional neural network—this can lead to significant reduction in the memory footprint of the model.</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7.9 </a:t>
            </a:r>
            <a:r>
              <a:rPr lang="en-US" altLang="zh-CN" sz="3600" dirty="0">
                <a:latin typeface="Times New Roman" panose="02020603050405020304" pitchFamily="18" charset="0"/>
                <a:cs typeface="Times New Roman" panose="02020603050405020304" pitchFamily="18" charset="0"/>
                <a:sym typeface="+mn-ea"/>
              </a:rPr>
              <a:t>Parameter Tying and Parameter Sharing</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fontScale="92500" lnSpcReduction="20000"/>
          </a:bodyPr>
          <a:lstStyle/>
          <a:p>
            <a:pPr lvl="0">
              <a:spcBef>
                <a:spcPts val="0"/>
              </a:spcBef>
              <a:buClr>
                <a:srgbClr val="FF0000"/>
              </a:buClr>
            </a:pPr>
            <a:r>
              <a:rPr lang="en-US" altLang="zh-CN" dirty="0"/>
              <a:t>By far the most popular and extensive use of parameter sharing occurs in </a:t>
            </a:r>
            <a:r>
              <a:rPr lang="en-US" altLang="zh-CN" i="1" dirty="0"/>
              <a:t>convolutional neural networks</a:t>
            </a:r>
            <a:r>
              <a:rPr lang="en-US" altLang="zh-CN" dirty="0"/>
              <a:t> (CNNs) applied to computer vision.</a:t>
            </a:r>
          </a:p>
          <a:p>
            <a:pPr lvl="0">
              <a:spcBef>
                <a:spcPts val="0"/>
              </a:spcBef>
              <a:buClr>
                <a:srgbClr val="FF0000"/>
              </a:buClr>
            </a:pPr>
            <a:r>
              <a:rPr lang="zh-CN" altLang="en-US" dirty="0"/>
              <a:t>　　</a:t>
            </a:r>
            <a:r>
              <a:rPr lang="en-US" altLang="zh-CN" dirty="0"/>
              <a:t>Natural images have many statistical properties that are invariant to </a:t>
            </a:r>
            <a:r>
              <a:rPr lang="en-US" altLang="zh-CN" sz="2600" dirty="0">
                <a:latin typeface="Times New Roman" panose="02020603050405020304" pitchFamily="18" charset="0"/>
                <a:cs typeface="Times New Roman" panose="02020603050405020304" pitchFamily="18" charset="0"/>
              </a:rPr>
              <a:t>translation. For example, a photo of a cat remains a photo of a cat if it is translated one pixel to the right. CNNs take this property into account by sharing parameters across multiple image locations. The same feature (a hidden unit with the same weights) is computed over different locations in the input. This means that we can find a cat with the same cat detector whether the cat appears at column </a:t>
            </a:r>
            <a:r>
              <a:rPr lang="en-US" altLang="zh-CN" sz="2600" i="1" dirty="0">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or column </a:t>
            </a:r>
            <a:r>
              <a:rPr lang="en-US" altLang="zh-CN" sz="2600" i="1" dirty="0" err="1">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+ 1 in the image.</a:t>
            </a:r>
          </a:p>
          <a:p>
            <a:pPr lvl="0">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Parameter sharing has allowed CNNs to dramatically lower the number of unique model parameters and to significantly increase network sizes without requiring a corresponding increase in training data. It remains one of the best examples of how to effectively incorporate domain knowledge into the </a:t>
            </a:r>
            <a:r>
              <a:rPr lang="en-US" altLang="zh-CN" dirty="0"/>
              <a:t>network architecture.</a:t>
            </a:r>
          </a:p>
          <a:p>
            <a:pPr lvl="0">
              <a:spcBef>
                <a:spcPts val="0"/>
              </a:spcBef>
              <a:buClr>
                <a:srgbClr val="FF0000"/>
              </a:buClr>
            </a:pPr>
            <a:r>
              <a:rPr lang="zh-CN" altLang="en-US" dirty="0"/>
              <a:t>　　</a:t>
            </a:r>
            <a:r>
              <a:rPr lang="en-US" altLang="zh-CN" dirty="0"/>
              <a:t>CNNs will be discussed in more detail in Chapter </a:t>
            </a:r>
            <a:r>
              <a:rPr lang="en-US" altLang="zh-CN" dirty="0">
                <a:solidFill>
                  <a:srgbClr val="FF0000"/>
                </a:solidFill>
              </a:rPr>
              <a:t>9.</a:t>
            </a: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7.9 </a:t>
            </a:r>
            <a:r>
              <a:rPr lang="en-US" altLang="zh-CN" sz="3600" dirty="0">
                <a:latin typeface="Times New Roman" panose="02020603050405020304" pitchFamily="18" charset="0"/>
                <a:cs typeface="Times New Roman" panose="02020603050405020304" pitchFamily="18" charset="0"/>
                <a:sym typeface="+mn-ea"/>
              </a:rPr>
              <a:t>Parameter Tying and Parameter Sharing</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Yan</a:t>
            </a:r>
            <a:r>
              <a:rPr lang="en-US" altLang="zh-CN" sz="2400" dirty="0"/>
              <a:t> </a:t>
            </a:r>
            <a:r>
              <a:rPr lang="en-US" altLang="zh-CN" sz="2400" dirty="0" err="1"/>
              <a:t>Gao</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787090"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7.10 </a:t>
            </a:r>
            <a:r>
              <a:rPr lang="en-US" altLang="zh-CN" sz="3600" dirty="0">
                <a:sym typeface="+mn-ea"/>
              </a:rPr>
              <a:t>Sparse Representations</a:t>
            </a:r>
          </a:p>
        </p:txBody>
      </p:sp>
      <p:sp>
        <p:nvSpPr>
          <p:cNvPr id="9" name="文本框 8">
            <a:extLst>
              <a:ext uri="{FF2B5EF4-FFF2-40B4-BE49-F238E27FC236}">
                <a16:creationId xmlns:a16="http://schemas.microsoft.com/office/drawing/2014/main" id="{743425D6-4070-4984-BB0E-51083BE0022D}"/>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Weight decay acts by placing a penalty directly on the model parameters. Another strategy is to place a penalty on the activations of the units in a neural network, encouraging their activations to be sparse. This indirectly imposes a complicated penalty on the model parameters.</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have already discussed (in Sec. </a:t>
            </a:r>
            <a:r>
              <a:rPr lang="en-US" altLang="zh-CN" sz="2600" dirty="0">
                <a:solidFill>
                  <a:srgbClr val="FF0000"/>
                </a:solidFill>
                <a:latin typeface="Times New Roman" panose="02020603050405020304" pitchFamily="18" charset="0"/>
                <a:cs typeface="Times New Roman" panose="02020603050405020304" pitchFamily="18" charset="0"/>
              </a:rPr>
              <a:t>7.1.2</a:t>
            </a:r>
            <a:r>
              <a:rPr lang="en-US" altLang="zh-CN" sz="2600" dirty="0">
                <a:latin typeface="Times New Roman" panose="02020603050405020304" pitchFamily="18" charset="0"/>
                <a:cs typeface="Times New Roman" panose="02020603050405020304" pitchFamily="18" charset="0"/>
              </a:rPr>
              <a:t>) how      penalization induces a sparse parametrization—meaning that many of the parameters become zero (or close to zero). Representational sparsity, on the other hand, describes a representation where many of the elements of the representation are zero (or close to zero). A simplified view of this distinction can be illustrated in the context of linear regression:</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7.10 </a:t>
            </a:r>
            <a:r>
              <a:rPr lang="en-US" altLang="zh-CN" sz="3600" dirty="0">
                <a:latin typeface="Times New Roman" panose="02020603050405020304" pitchFamily="18" charset="0"/>
                <a:cs typeface="Times New Roman" panose="02020603050405020304" pitchFamily="18" charset="0"/>
                <a:sym typeface="+mn-ea"/>
              </a:rPr>
              <a:t>Sparse Representations</a:t>
            </a:r>
          </a:p>
        </p:txBody>
      </p:sp>
      <p:graphicFrame>
        <p:nvGraphicFramePr>
          <p:cNvPr id="5" name="对象 4">
            <a:hlinkClick r:id="" action="ppaction://ole?verb=0"/>
          </p:cNvPr>
          <p:cNvGraphicFramePr>
            <a:graphicFrameLocks noChangeAspect="1"/>
          </p:cNvGraphicFramePr>
          <p:nvPr/>
        </p:nvGraphicFramePr>
        <p:xfrm>
          <a:off x="7392515" y="3087256"/>
          <a:ext cx="345440" cy="431800"/>
        </p:xfrm>
        <a:graphic>
          <a:graphicData uri="http://schemas.openxmlformats.org/presentationml/2006/ole">
            <mc:AlternateContent xmlns:mc="http://schemas.openxmlformats.org/markup-compatibility/2006">
              <mc:Choice xmlns:v="urn:schemas-microsoft-com:vml" Requires="v">
                <p:oleObj spid="_x0000_s146494" r:id="rId4" imgW="152400" imgH="190500" progId="Equation.KSEE3">
                  <p:embed/>
                </p:oleObj>
              </mc:Choice>
              <mc:Fallback>
                <p:oleObj r:id="rId4" imgW="152400" imgH="190500" progId="Equation.KSEE3">
                  <p:embed/>
                  <p:pic>
                    <p:nvPicPr>
                      <p:cNvPr id="5" name="对象 4">
                        <a:hlinkClick r:id="" action="ppaction://ole?verb=0"/>
                      </p:cNvPr>
                      <p:cNvPicPr/>
                      <p:nvPr/>
                    </p:nvPicPr>
                    <p:blipFill>
                      <a:blip r:embed="rId5"/>
                      <a:stretch>
                        <a:fillRect/>
                      </a:stretch>
                    </p:blipFill>
                    <p:spPr>
                      <a:xfrm>
                        <a:off x="7392515" y="3087256"/>
                        <a:ext cx="345440" cy="431800"/>
                      </a:xfrm>
                      <a:prstGeom prst="rect">
                        <a:avLst/>
                      </a:prstGeom>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custDataLst>
              <p:tags r:id="rId1"/>
            </p:custDataLst>
          </p:nvPr>
        </p:nvPicPr>
        <p:blipFill>
          <a:blip r:embed="rId4"/>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7.10 </a:t>
            </a:r>
            <a:r>
              <a:rPr lang="en-US" altLang="zh-CN" sz="3600" dirty="0">
                <a:latin typeface="Times New Roman" panose="02020603050405020304" pitchFamily="18" charset="0"/>
                <a:cs typeface="Times New Roman" panose="02020603050405020304" pitchFamily="18" charset="0"/>
                <a:sym typeface="+mn-ea"/>
              </a:rPr>
              <a:t>Sparse Representations</a:t>
            </a:r>
          </a:p>
        </p:txBody>
      </p:sp>
      <p:pic>
        <p:nvPicPr>
          <p:cNvPr id="5" name="图片 4"/>
          <p:cNvPicPr>
            <a:picLocks noChangeAspect="1"/>
          </p:cNvPicPr>
          <p:nvPr>
            <p:custDataLst>
              <p:tags r:id="rId2"/>
            </p:custDataLst>
          </p:nvPr>
        </p:nvPicPr>
        <p:blipFill>
          <a:blip r:embed="rId5"/>
          <a:stretch>
            <a:fillRect/>
          </a:stretch>
        </p:blipFill>
        <p:spPr>
          <a:xfrm>
            <a:off x="2081530" y="1141095"/>
            <a:ext cx="8840470" cy="503110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the first expression, we have an example of a sparsely parametrized linear regression model. In the second, we have linear regression with a sparse representation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of the data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 That is,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is a function of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that, in some sense,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represents the information present in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but does so with a sparse vector. </a:t>
            </a:r>
            <a:r>
              <a:rPr lang="zh-CN" altLang="en-US" sz="2600" dirty="0">
                <a:latin typeface="Times New Roman" panose="02020603050405020304" pitchFamily="18" charset="0"/>
                <a:cs typeface="Times New Roman" panose="02020603050405020304" pitchFamily="18" charset="0"/>
              </a:rPr>
              <a:t>　　　　　</a:t>
            </a: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Representational regularization is accomplished by the same sorts of mechanisms that we have used in parameter regularization.</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7.10 </a:t>
            </a:r>
            <a:r>
              <a:rPr lang="en-US" altLang="zh-CN" sz="3600" dirty="0">
                <a:latin typeface="Times New Roman" panose="02020603050405020304" pitchFamily="18" charset="0"/>
                <a:cs typeface="Times New Roman" panose="02020603050405020304" pitchFamily="18" charset="0"/>
                <a:sym typeface="+mn-ea"/>
              </a:rPr>
              <a:t>Sparse Representations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Norm penalty regularization of representations is performed by adding to the loss function </a:t>
            </a:r>
            <a:r>
              <a:rPr lang="en-US" altLang="zh-CN" sz="2600" b="1"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a norm penalty on the </a:t>
            </a:r>
            <a:r>
              <a:rPr lang="en-US" altLang="zh-CN" sz="2600" i="1" dirty="0">
                <a:latin typeface="Times New Roman" panose="02020603050405020304" pitchFamily="18" charset="0"/>
                <a:cs typeface="Times New Roman" panose="02020603050405020304" pitchFamily="18" charset="0"/>
              </a:rPr>
              <a:t>representation</a:t>
            </a:r>
            <a:r>
              <a:rPr lang="en-US" altLang="zh-CN" sz="2600" dirty="0">
                <a:latin typeface="Times New Roman" panose="02020603050405020304" pitchFamily="18" charset="0"/>
                <a:cs typeface="Times New Roman" panose="02020603050405020304" pitchFamily="18" charset="0"/>
              </a:rPr>
              <a:t>, denoted       . As before, we denote the regularized loss function by    : </a:t>
            </a:r>
          </a:p>
          <a:p>
            <a:pPr marL="0" lvl="0" indent="0" algn="just">
              <a:lnSpc>
                <a:spcPct val="125000"/>
              </a:lnSpc>
              <a:spcBef>
                <a:spcPts val="0"/>
              </a:spcBef>
              <a:buClr>
                <a:srgbClr val="FF0000"/>
              </a:buClr>
              <a:buNone/>
            </a:pPr>
            <a:endParaRPr lang="en-US" altLang="zh-CN" dirty="0"/>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a:spcBef>
                <a:spcPts val="0"/>
              </a:spcBef>
              <a:buClr>
                <a:srgbClr val="FF0000"/>
              </a:buClr>
            </a:pPr>
            <a:r>
              <a:rPr lang="en-US" altLang="zh-CN" dirty="0"/>
              <a:t>where               weights the relative contribution of the norm penalty term, with larger values of       corresponding to more regularization.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7.10 </a:t>
            </a:r>
            <a:r>
              <a:rPr lang="en-US" altLang="zh-CN" sz="3600" dirty="0">
                <a:latin typeface="Times New Roman" panose="02020603050405020304" pitchFamily="18" charset="0"/>
                <a:cs typeface="Times New Roman" panose="02020603050405020304" pitchFamily="18" charset="0"/>
                <a:sym typeface="+mn-ea"/>
              </a:rPr>
              <a:t>Sparse Representations</a:t>
            </a: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3067862771"/>
              </p:ext>
            </p:extLst>
          </p:nvPr>
        </p:nvGraphicFramePr>
        <p:xfrm>
          <a:off x="8894956" y="1638793"/>
          <a:ext cx="756000" cy="432000"/>
        </p:xfrm>
        <a:graphic>
          <a:graphicData uri="http://schemas.openxmlformats.org/presentationml/2006/ole">
            <mc:AlternateContent xmlns:mc="http://schemas.openxmlformats.org/markup-compatibility/2006">
              <mc:Choice xmlns:v="urn:schemas-microsoft-com:vml" Requires="v">
                <p:oleObj spid="_x0000_s210014" r:id="rId4" imgW="355600" imgH="203200" progId="Equation.KSEE3">
                  <p:embed/>
                </p:oleObj>
              </mc:Choice>
              <mc:Fallback>
                <p:oleObj r:id="rId4" imgW="355600" imgH="203200" progId="Equation.KSEE3">
                  <p:embed/>
                  <p:pic>
                    <p:nvPicPr>
                      <p:cNvPr id="2" name="对象 1">
                        <a:hlinkClick r:id="" action="ppaction://ole?verb=0"/>
                      </p:cNvPr>
                      <p:cNvPicPr/>
                      <p:nvPr/>
                    </p:nvPicPr>
                    <p:blipFill>
                      <a:blip r:embed="rId5"/>
                      <a:stretch>
                        <a:fillRect/>
                      </a:stretch>
                    </p:blipFill>
                    <p:spPr>
                      <a:xfrm>
                        <a:off x="8894956" y="1638793"/>
                        <a:ext cx="756000" cy="4320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extLst>
              <p:ext uri="{D42A27DB-BD31-4B8C-83A1-F6EECF244321}">
                <p14:modId xmlns:p14="http://schemas.microsoft.com/office/powerpoint/2010/main" val="2271728456"/>
              </p:ext>
            </p:extLst>
          </p:nvPr>
        </p:nvGraphicFramePr>
        <p:xfrm>
          <a:off x="5592837" y="2126213"/>
          <a:ext cx="321750" cy="468000"/>
        </p:xfrm>
        <a:graphic>
          <a:graphicData uri="http://schemas.openxmlformats.org/presentationml/2006/ole">
            <mc:AlternateContent xmlns:mc="http://schemas.openxmlformats.org/markup-compatibility/2006">
              <mc:Choice xmlns:v="urn:schemas-microsoft-com:vml" Requires="v">
                <p:oleObj spid="_x0000_s210015" r:id="rId6" imgW="139700" imgH="203200" progId="Equation.KSEE3">
                  <p:embed/>
                </p:oleObj>
              </mc:Choice>
              <mc:Fallback>
                <p:oleObj r:id="rId6" imgW="139700" imgH="203200" progId="Equation.KSEE3">
                  <p:embed/>
                  <p:pic>
                    <p:nvPicPr>
                      <p:cNvPr id="5" name="对象 4">
                        <a:hlinkClick r:id="" action="ppaction://ole?verb=0"/>
                      </p:cNvPr>
                      <p:cNvPicPr/>
                      <p:nvPr/>
                    </p:nvPicPr>
                    <p:blipFill>
                      <a:blip r:embed="rId7"/>
                      <a:stretch>
                        <a:fillRect/>
                      </a:stretch>
                    </p:blipFill>
                    <p:spPr>
                      <a:xfrm>
                        <a:off x="5592837" y="2126213"/>
                        <a:ext cx="321750" cy="468000"/>
                      </a:xfrm>
                      <a:prstGeom prst="rect">
                        <a:avLst/>
                      </a:prstGeom>
                    </p:spPr>
                  </p:pic>
                </p:oleObj>
              </mc:Fallback>
            </mc:AlternateContent>
          </a:graphicData>
        </a:graphic>
      </p:graphicFrame>
      <p:pic>
        <p:nvPicPr>
          <p:cNvPr id="7" name="图片 6"/>
          <p:cNvPicPr>
            <a:picLocks noChangeAspect="1"/>
          </p:cNvPicPr>
          <p:nvPr/>
        </p:nvPicPr>
        <p:blipFill>
          <a:blip r:embed="rId8"/>
          <a:stretch>
            <a:fillRect/>
          </a:stretch>
        </p:blipFill>
        <p:spPr>
          <a:xfrm>
            <a:off x="3071076" y="2897658"/>
            <a:ext cx="7539990" cy="528955"/>
          </a:xfrm>
          <a:prstGeom prst="rect">
            <a:avLst/>
          </a:prstGeom>
        </p:spPr>
      </p:pic>
      <p:graphicFrame>
        <p:nvGraphicFramePr>
          <p:cNvPr id="9" name="对象 8">
            <a:hlinkClick r:id="" action="ppaction://ole?verb=0"/>
            <a:extLst>
              <a:ext uri="{FF2B5EF4-FFF2-40B4-BE49-F238E27FC236}">
                <a16:creationId xmlns:a16="http://schemas.microsoft.com/office/drawing/2014/main" id="{68AC5D9C-4EDB-42C0-A4FD-3D0B57E5C045}"/>
              </a:ext>
            </a:extLst>
          </p:cNvPr>
          <p:cNvGraphicFramePr>
            <a:graphicFrameLocks noChangeAspect="1"/>
          </p:cNvGraphicFramePr>
          <p:nvPr>
            <p:extLst>
              <p:ext uri="{D42A27DB-BD31-4B8C-83A1-F6EECF244321}">
                <p14:modId xmlns:p14="http://schemas.microsoft.com/office/powerpoint/2010/main" val="3250259951"/>
              </p:ext>
            </p:extLst>
          </p:nvPr>
        </p:nvGraphicFramePr>
        <p:xfrm>
          <a:off x="1481378" y="3610076"/>
          <a:ext cx="1323000" cy="432000"/>
        </p:xfrm>
        <a:graphic>
          <a:graphicData uri="http://schemas.openxmlformats.org/presentationml/2006/ole">
            <mc:AlternateContent xmlns:mc="http://schemas.openxmlformats.org/markup-compatibility/2006">
              <mc:Choice xmlns:v="urn:schemas-microsoft-com:vml" Requires="v">
                <p:oleObj spid="_x0000_s210016" r:id="rId9" imgW="622300" imgH="203200" progId="Equation.KSEE3">
                  <p:embed/>
                </p:oleObj>
              </mc:Choice>
              <mc:Fallback>
                <p:oleObj r:id="rId9" imgW="622300" imgH="203200" progId="Equation.KSEE3">
                  <p:embed/>
                  <p:pic>
                    <p:nvPicPr>
                      <p:cNvPr id="2" name="对象 1">
                        <a:hlinkClick r:id="" action="ppaction://ole?verb=0"/>
                      </p:cNvPr>
                      <p:cNvPicPr/>
                      <p:nvPr/>
                    </p:nvPicPr>
                    <p:blipFill>
                      <a:blip r:embed="rId10"/>
                      <a:stretch>
                        <a:fillRect/>
                      </a:stretch>
                    </p:blipFill>
                    <p:spPr>
                      <a:xfrm>
                        <a:off x="1481378" y="3610076"/>
                        <a:ext cx="1323000" cy="432000"/>
                      </a:xfrm>
                      <a:prstGeom prst="rect">
                        <a:avLst/>
                      </a:prstGeom>
                    </p:spPr>
                  </p:pic>
                </p:oleObj>
              </mc:Fallback>
            </mc:AlternateContent>
          </a:graphicData>
        </a:graphic>
      </p:graphicFrame>
      <p:graphicFrame>
        <p:nvGraphicFramePr>
          <p:cNvPr id="10" name="对象 9">
            <a:hlinkClick r:id="" action="ppaction://ole?verb=0"/>
            <a:extLst>
              <a:ext uri="{FF2B5EF4-FFF2-40B4-BE49-F238E27FC236}">
                <a16:creationId xmlns:a16="http://schemas.microsoft.com/office/drawing/2014/main" id="{7006063A-BF4B-4D93-AE13-926E6BC38489}"/>
              </a:ext>
            </a:extLst>
          </p:cNvPr>
          <p:cNvGraphicFramePr>
            <a:graphicFrameLocks noChangeAspect="1"/>
          </p:cNvGraphicFramePr>
          <p:nvPr>
            <p:extLst>
              <p:ext uri="{D42A27DB-BD31-4B8C-83A1-F6EECF244321}">
                <p14:modId xmlns:p14="http://schemas.microsoft.com/office/powerpoint/2010/main" val="3595228803"/>
              </p:ext>
            </p:extLst>
          </p:nvPr>
        </p:nvGraphicFramePr>
        <p:xfrm>
          <a:off x="2665678" y="4179191"/>
          <a:ext cx="353454" cy="324000"/>
        </p:xfrm>
        <a:graphic>
          <a:graphicData uri="http://schemas.openxmlformats.org/presentationml/2006/ole">
            <mc:AlternateContent xmlns:mc="http://schemas.openxmlformats.org/markup-compatibility/2006">
              <mc:Choice xmlns:v="urn:schemas-microsoft-com:vml" Requires="v">
                <p:oleObj spid="_x0000_s210017" r:id="rId11" imgW="152400" imgH="139700" progId="Equation.KSEE3">
                  <p:embed/>
                </p:oleObj>
              </mc:Choice>
              <mc:Fallback>
                <p:oleObj r:id="rId11" imgW="152400" imgH="139700" progId="Equation.KSEE3">
                  <p:embed/>
                  <p:pic>
                    <p:nvPicPr>
                      <p:cNvPr id="5" name="对象 4">
                        <a:hlinkClick r:id="" action="ppaction://ole?verb=0"/>
                      </p:cNvPr>
                      <p:cNvPicPr/>
                      <p:nvPr/>
                    </p:nvPicPr>
                    <p:blipFill>
                      <a:blip r:embed="rId12"/>
                      <a:stretch>
                        <a:fillRect/>
                      </a:stretch>
                    </p:blipFill>
                    <p:spPr>
                      <a:xfrm>
                        <a:off x="2665678" y="4179191"/>
                        <a:ext cx="353454" cy="324000"/>
                      </a:xfrm>
                      <a:prstGeom prst="rect">
                        <a:avLst/>
                      </a:prstGeom>
                    </p:spPr>
                  </p:pic>
                </p:oleObj>
              </mc:Fallback>
            </mc:AlternateContent>
          </a:graphicData>
        </a:graphic>
      </p:graphicFrame>
    </p:spTree>
    <p:extLst>
      <p:ext uri="{BB962C8B-B14F-4D97-AF65-F5344CB8AC3E}">
        <p14:creationId xmlns:p14="http://schemas.microsoft.com/office/powerpoint/2010/main" val="36308160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Just as an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𝐿</m:t>
                        </m:r>
                      </m:e>
                      <m:sup>
                        <m:r>
                          <a:rPr lang="en-US" altLang="zh-CN" sz="2600" b="0" i="1" smtClean="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penalty on the parameters induces parameter sparsity, an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𝐿</m:t>
                        </m:r>
                      </m:e>
                      <m:sup>
                        <m:r>
                          <a:rPr lang="en-US" altLang="zh-CN" sz="2600" b="0" i="1" smtClean="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penalty on the elements of the representation induces representational sparsity</a:t>
                </a:r>
                <a:r>
                  <a:rPr lang="en-US" altLang="zh-CN" dirty="0"/>
                  <a:t>: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h</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h</m:t>
                            </m:r>
                          </m:e>
                        </m:d>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nary>
                      <m:naryPr>
                        <m:chr m:val="∑"/>
                        <m:limLoc m:val="subSup"/>
                        <m:supHide m:val="on"/>
                        <m:ctrlPr>
                          <a:rPr lang="en-US" altLang="zh-CN" b="0" i="1" smtClean="0">
                            <a:latin typeface="Cambria Math" panose="02040503050406030204" pitchFamily="18" charset="0"/>
                            <a:ea typeface="Cambria Math" panose="02040503050406030204" pitchFamily="18" charset="0"/>
                          </a:rPr>
                        </m:ctrlPr>
                      </m:naryPr>
                      <m:sub>
                        <m:r>
                          <m:rPr>
                            <m:brk m:alnAt="9"/>
                          </m:rPr>
                          <a:rPr lang="en-US" altLang="zh-CN" b="0" i="1" smtClean="0">
                            <a:latin typeface="Cambria Math" panose="02040503050406030204" pitchFamily="18" charset="0"/>
                            <a:ea typeface="Cambria Math" panose="02040503050406030204" pitchFamily="18" charset="0"/>
                          </a:rPr>
                          <m:t>𝑖</m:t>
                        </m:r>
                      </m:sub>
                      <m:sup/>
                      <m:e>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𝑖</m:t>
                                </m:r>
                              </m:sub>
                            </m:sSub>
                          </m:e>
                        </m:d>
                      </m:e>
                    </m:nary>
                  </m:oMath>
                </a14:m>
                <a:r>
                  <a:rPr lang="en-US" altLang="zh-CN" sz="2600" dirty="0">
                    <a:latin typeface="Times New Roman" panose="02020603050405020304" pitchFamily="18" charset="0"/>
                    <a:cs typeface="Times New Roman" panose="02020603050405020304" pitchFamily="18" charset="0"/>
                  </a:rPr>
                  <a:t>. Of course, the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𝐿</m:t>
                        </m:r>
                      </m:e>
                      <m:sup>
                        <m:r>
                          <a:rPr lang="en-US" altLang="zh-CN" sz="2600" b="0" i="1" smtClean="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penalty is only one choice of penalty that can result in a sparse representation. Others include the penalty derived from a Student- </a:t>
                </a:r>
                <a:r>
                  <a:rPr lang="en-US" altLang="zh-CN" sz="2600" i="1" dirty="0">
                    <a:latin typeface="Times New Roman" panose="02020603050405020304" pitchFamily="18" charset="0"/>
                    <a:cs typeface="Times New Roman" panose="02020603050405020304" pitchFamily="18" charset="0"/>
                  </a:rPr>
                  <a:t>t</a:t>
                </a:r>
                <a:r>
                  <a:rPr lang="en-US" altLang="zh-CN" sz="2600" dirty="0">
                    <a:latin typeface="Times New Roman" panose="02020603050405020304" pitchFamily="18" charset="0"/>
                    <a:cs typeface="Times New Roman" panose="02020603050405020304" pitchFamily="18" charset="0"/>
                  </a:rPr>
                  <a:t> prior on the representation (</a:t>
                </a:r>
                <a:r>
                  <a:rPr lang="en-US" altLang="zh-CN" sz="2600" dirty="0">
                    <a:solidFill>
                      <a:srgbClr val="00FF00"/>
                    </a:solidFill>
                    <a:latin typeface="Times New Roman" panose="02020603050405020304" pitchFamily="18" charset="0"/>
                    <a:cs typeface="Times New Roman" panose="02020603050405020304" pitchFamily="18" charset="0"/>
                    <a:sym typeface="+mn-ea"/>
                  </a:rPr>
                  <a:t>Olshausen and Field</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1996</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sym typeface="+mn-ea"/>
                  </a:rPr>
                  <a:t>Bergstra</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t>
                </a:r>
                <a:r>
                  <a:rPr lang="en-US" altLang="zh-CN" sz="2600" dirty="0">
                    <a:latin typeface="Times New Roman" panose="02020603050405020304" pitchFamily="18" charset="0"/>
                    <a:cs typeface="Times New Roman" panose="02020603050405020304" pitchFamily="18" charset="0"/>
                  </a:rPr>
                  <a:t>) and KL divergence penalties (</a:t>
                </a:r>
                <a:r>
                  <a:rPr lang="en-US" altLang="zh-CN" sz="2600" dirty="0">
                    <a:solidFill>
                      <a:srgbClr val="00FF00"/>
                    </a:solidFill>
                    <a:latin typeface="Times New Roman" panose="02020603050405020304" pitchFamily="18" charset="0"/>
                    <a:cs typeface="Times New Roman" panose="02020603050405020304" pitchFamily="18" charset="0"/>
                    <a:sym typeface="+mn-ea"/>
                  </a:rPr>
                  <a:t>Larochelle and Bengio</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sym typeface="+mn-ea"/>
                  </a:rPr>
                  <a:t>2008</a:t>
                </a:r>
                <a:r>
                  <a:rPr lang="en-US" altLang="zh-CN" sz="2600" dirty="0">
                    <a:latin typeface="Times New Roman" panose="02020603050405020304" pitchFamily="18" charset="0"/>
                    <a:cs typeface="Times New Roman" panose="02020603050405020304" pitchFamily="18" charset="0"/>
                  </a:rPr>
                  <a:t>) that are especially useful for representations with elements constrained to lie on the unit interval.</a:t>
                </a:r>
                <a:r>
                  <a:rPr lang="en-US" altLang="zh-CN" dirty="0">
                    <a:solidFill>
                      <a:srgbClr val="00FF00"/>
                    </a:solidFill>
                  </a:rPr>
                  <a:t> Lee </a:t>
                </a:r>
                <a:r>
                  <a:rPr lang="en-US" altLang="zh-CN" i="1" dirty="0">
                    <a:solidFill>
                      <a:srgbClr val="00FF00"/>
                    </a:solidFill>
                  </a:rPr>
                  <a:t>et al. </a:t>
                </a:r>
                <a:r>
                  <a:rPr lang="en-US" altLang="zh-CN" dirty="0"/>
                  <a:t>(</a:t>
                </a:r>
                <a:r>
                  <a:rPr lang="en-US" altLang="zh-CN" dirty="0">
                    <a:solidFill>
                      <a:srgbClr val="00FF00"/>
                    </a:solidFill>
                  </a:rPr>
                  <a:t>2008</a:t>
                </a:r>
                <a:r>
                  <a:rPr lang="en-US" altLang="zh-CN" dirty="0"/>
                  <a:t>) and </a:t>
                </a:r>
                <a:r>
                  <a:rPr lang="en-US" altLang="zh-CN" dirty="0">
                    <a:solidFill>
                      <a:srgbClr val="00FF00"/>
                    </a:solidFill>
                  </a:rPr>
                  <a:t>Goodfellow </a:t>
                </a:r>
                <a:r>
                  <a:rPr lang="en-US" altLang="zh-CN" i="1" dirty="0">
                    <a:solidFill>
                      <a:srgbClr val="00FF00"/>
                    </a:solidFill>
                  </a:rPr>
                  <a:t>et al. </a:t>
                </a:r>
                <a:r>
                  <a:rPr lang="en-US" altLang="zh-CN" dirty="0"/>
                  <a:t>(</a:t>
                </a:r>
                <a:r>
                  <a:rPr lang="en-US" altLang="zh-CN" dirty="0">
                    <a:solidFill>
                      <a:srgbClr val="00FF00"/>
                    </a:solidFill>
                  </a:rPr>
                  <a:t>2009</a:t>
                </a:r>
                <a:r>
                  <a:rPr lang="en-US" altLang="zh-CN" dirty="0"/>
                  <a:t>) both provide examples of strategies based on regularizing the average activation across several examples,              , to be near some target value, such as a vector with .01 for each entry.</a:t>
                </a:r>
              </a:p>
              <a:p>
                <a:pPr marL="0" lvl="0" indent="0" algn="just">
                  <a:lnSpc>
                    <a:spcPct val="125000"/>
                  </a:lnSpc>
                  <a:spcBef>
                    <a:spcPts val="0"/>
                  </a:spcBef>
                  <a:buClr>
                    <a:srgbClr val="FF0000"/>
                  </a:buClr>
                  <a:buNone/>
                </a:pPr>
                <a:endParaRPr lang="en-US" altLang="zh-CN" sz="2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7.10 </a:t>
            </a:r>
            <a:r>
              <a:rPr lang="en-US" altLang="zh-CN" sz="3600" dirty="0">
                <a:latin typeface="Times New Roman" panose="02020603050405020304" pitchFamily="18" charset="0"/>
                <a:cs typeface="Times New Roman" panose="02020603050405020304" pitchFamily="18" charset="0"/>
                <a:sym typeface="+mn-ea"/>
              </a:rPr>
              <a:t>Sparse Representations</a:t>
            </a:r>
          </a:p>
        </p:txBody>
      </p:sp>
      <p:graphicFrame>
        <p:nvGraphicFramePr>
          <p:cNvPr id="5" name="对象 4">
            <a:hlinkClick r:id="" action="ppaction://ole?verb=0"/>
            <a:extLst>
              <a:ext uri="{FF2B5EF4-FFF2-40B4-BE49-F238E27FC236}">
                <a16:creationId xmlns:a16="http://schemas.microsoft.com/office/drawing/2014/main" id="{6A2C0D27-8CF8-4CD5-B6F5-66B4891ADC3D}"/>
              </a:ext>
            </a:extLst>
          </p:cNvPr>
          <p:cNvGraphicFramePr>
            <a:graphicFrameLocks noChangeAspect="1"/>
          </p:cNvGraphicFramePr>
          <p:nvPr>
            <p:extLst>
              <p:ext uri="{D42A27DB-BD31-4B8C-83A1-F6EECF244321}">
                <p14:modId xmlns:p14="http://schemas.microsoft.com/office/powerpoint/2010/main" val="25231690"/>
              </p:ext>
            </p:extLst>
          </p:nvPr>
        </p:nvGraphicFramePr>
        <p:xfrm>
          <a:off x="9043079" y="4914592"/>
          <a:ext cx="1138065" cy="720000"/>
        </p:xfrm>
        <a:graphic>
          <a:graphicData uri="http://schemas.openxmlformats.org/presentationml/2006/ole">
            <mc:AlternateContent xmlns:mc="http://schemas.openxmlformats.org/markup-compatibility/2006">
              <mc:Choice xmlns:v="urn:schemas-microsoft-com:vml" Requires="v">
                <p:oleObj spid="_x0000_s210959" r:id="rId5" imgW="622300" imgH="393700" progId="Equation.KSEE3">
                  <p:embed/>
                </p:oleObj>
              </mc:Choice>
              <mc:Fallback>
                <p:oleObj r:id="rId5" imgW="622300" imgH="393700" progId="Equation.KSEE3">
                  <p:embed/>
                  <p:pic>
                    <p:nvPicPr>
                      <p:cNvPr id="2" name="对象 1">
                        <a:hlinkClick r:id="" action="ppaction://ole?verb=0"/>
                      </p:cNvPr>
                      <p:cNvPicPr/>
                      <p:nvPr/>
                    </p:nvPicPr>
                    <p:blipFill>
                      <a:blip r:embed="rId6"/>
                      <a:stretch>
                        <a:fillRect/>
                      </a:stretch>
                    </p:blipFill>
                    <p:spPr>
                      <a:xfrm>
                        <a:off x="9043079" y="4914592"/>
                        <a:ext cx="1138065" cy="720000"/>
                      </a:xfrm>
                      <a:prstGeom prst="rect">
                        <a:avLst/>
                      </a:prstGeom>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Other approaches obtain representational sparsity with a hard constraint on the activation values. For example, </a:t>
            </a:r>
            <a:r>
              <a:rPr lang="en-US" altLang="zh-CN" sz="2600" i="1" dirty="0">
                <a:latin typeface="Times New Roman" panose="02020603050405020304" pitchFamily="18" charset="0"/>
                <a:cs typeface="Times New Roman" panose="02020603050405020304" pitchFamily="18" charset="0"/>
              </a:rPr>
              <a:t>orthogonal matching pursuit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Pati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solidFill>
                  <a:schemeClr val="tx1"/>
                </a:solidFill>
                <a:latin typeface="Times New Roman" panose="02020603050405020304" pitchFamily="18" charset="0"/>
                <a:cs typeface="Times New Roman" panose="02020603050405020304" pitchFamily="18" charset="0"/>
              </a:rPr>
              <a:t>,</a:t>
            </a:r>
            <a:r>
              <a:rPr lang="en-US" altLang="zh-CN" sz="2600" dirty="0">
                <a:solidFill>
                  <a:schemeClr val="accent6"/>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1993</a:t>
            </a:r>
            <a:r>
              <a:rPr lang="en-US" altLang="zh-CN" sz="2600" dirty="0">
                <a:latin typeface="Times New Roman" panose="02020603050405020304" pitchFamily="18" charset="0"/>
                <a:cs typeface="Times New Roman" panose="02020603050405020304" pitchFamily="18" charset="0"/>
              </a:rPr>
              <a:t>) encodes an input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with the representation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that solves the constrained optimization problem</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a:t>
            </a:r>
            <a:r>
              <a:rPr lang="en-US" altLang="zh-CN" sz="2600" baseline="-25000" dirty="0">
                <a:solidFill>
                  <a:schemeClr val="tx1"/>
                </a:solidFill>
                <a:uFillTx/>
                <a:latin typeface="Times New Roman" panose="02020603050405020304" pitchFamily="18" charset="0"/>
                <a:cs typeface="Times New Roman" panose="02020603050405020304" pitchFamily="18" charset="0"/>
              </a:rPr>
              <a:t>0  </a:t>
            </a:r>
            <a:r>
              <a:rPr lang="en-US" altLang="zh-CN" sz="2600" dirty="0">
                <a:solidFill>
                  <a:schemeClr val="tx1"/>
                </a:solidFill>
                <a:uFillTx/>
                <a:latin typeface="Times New Roman" panose="02020603050405020304" pitchFamily="18" charset="0"/>
                <a:cs typeface="Times New Roman" panose="02020603050405020304" pitchFamily="18" charset="0"/>
              </a:rPr>
              <a:t>is the number of non-zero entries of </a:t>
            </a:r>
            <a:r>
              <a:rPr lang="en-US" altLang="zh-CN" sz="2600" b="1" i="1" dirty="0">
                <a:solidFill>
                  <a:schemeClr val="tx1"/>
                </a:solidFill>
                <a:uFillTx/>
                <a:latin typeface="Times New Roman" panose="02020603050405020304" pitchFamily="18" charset="0"/>
                <a:cs typeface="Times New Roman" panose="02020603050405020304" pitchFamily="18" charset="0"/>
              </a:rPr>
              <a:t>h</a:t>
            </a:r>
            <a:r>
              <a:rPr lang="en-US" altLang="zh-CN" sz="2600" dirty="0">
                <a:solidFill>
                  <a:schemeClr val="tx1"/>
                </a:solidFill>
                <a:uFillTx/>
                <a:latin typeface="Times New Roman" panose="02020603050405020304" pitchFamily="18" charset="0"/>
                <a:cs typeface="Times New Roman" panose="02020603050405020304" pitchFamily="18" charset="0"/>
              </a:rPr>
              <a:t>. This problem can be solved efficiently when </a:t>
            </a:r>
            <a:r>
              <a:rPr lang="en-US" altLang="zh-CN" sz="2600" b="1" i="1" dirty="0">
                <a:solidFill>
                  <a:schemeClr val="tx1"/>
                </a:solidFill>
                <a:uFillTx/>
                <a:latin typeface="Times New Roman" panose="02020603050405020304" pitchFamily="18" charset="0"/>
                <a:cs typeface="Times New Roman" panose="02020603050405020304" pitchFamily="18" charset="0"/>
              </a:rPr>
              <a:t>W</a:t>
            </a:r>
            <a:r>
              <a:rPr lang="en-US" altLang="zh-CN" sz="2600" dirty="0">
                <a:solidFill>
                  <a:schemeClr val="tx1"/>
                </a:solidFill>
                <a:uFillTx/>
                <a:latin typeface="Times New Roman" panose="02020603050405020304" pitchFamily="18" charset="0"/>
                <a:cs typeface="Times New Roman" panose="02020603050405020304" pitchFamily="18" charset="0"/>
              </a:rPr>
              <a:t> is constrained to be orthogonal.</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7.10 </a:t>
            </a:r>
            <a:r>
              <a:rPr lang="en-US" altLang="zh-CN" sz="3600" dirty="0">
                <a:latin typeface="Times New Roman" panose="02020603050405020304" pitchFamily="18" charset="0"/>
                <a:cs typeface="Times New Roman" panose="02020603050405020304" pitchFamily="18" charset="0"/>
                <a:sym typeface="+mn-ea"/>
              </a:rPr>
              <a:t>Sparse Representations</a:t>
            </a:r>
          </a:p>
        </p:txBody>
      </p:sp>
      <p:pic>
        <p:nvPicPr>
          <p:cNvPr id="5" name="图片 4"/>
          <p:cNvPicPr>
            <a:picLocks noChangeAspect="1"/>
          </p:cNvPicPr>
          <p:nvPr/>
        </p:nvPicPr>
        <p:blipFill>
          <a:blip r:embed="rId3"/>
          <a:stretch>
            <a:fillRect/>
          </a:stretch>
        </p:blipFill>
        <p:spPr>
          <a:xfrm>
            <a:off x="3187733" y="2980990"/>
            <a:ext cx="7476495" cy="772862"/>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This method is often </a:t>
            </a:r>
            <a:r>
              <a:rPr lang="en-US" altLang="zh-CN" sz="2600" dirty="0">
                <a:latin typeface="Times New Roman" panose="02020603050405020304" pitchFamily="18" charset="0"/>
                <a:cs typeface="Times New Roman" panose="02020603050405020304" pitchFamily="18" charset="0"/>
              </a:rPr>
              <a:t>called OMP-</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with the value of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specified to indicate the number of non-zero features allowed. </a:t>
            </a:r>
            <a:r>
              <a:rPr lang="en-US" altLang="zh-CN" sz="2600" dirty="0">
                <a:solidFill>
                  <a:srgbClr val="00FF00"/>
                </a:solidFill>
                <a:latin typeface="Times New Roman" panose="02020603050405020304" pitchFamily="18" charset="0"/>
                <a:cs typeface="Times New Roman" panose="02020603050405020304" pitchFamily="18" charset="0"/>
                <a:sym typeface="+mn-ea"/>
              </a:rPr>
              <a:t>Coates and Ng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2011</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latin typeface="Times New Roman" panose="02020603050405020304" pitchFamily="18" charset="0"/>
                <a:cs typeface="Times New Roman" panose="02020603050405020304" pitchFamily="18" charset="0"/>
              </a:rPr>
              <a:t> demonstrated that OMP-1 can be a very effective feature extractor for deep architectures.</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Essentially any model that has hidden units can be made sparse. Throughout this book, we will see many examples of sparsity regularization used in a variety of contexts.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7.10 </a:t>
            </a:r>
            <a:r>
              <a:rPr lang="en-US" altLang="zh-CN" sz="3600" dirty="0">
                <a:latin typeface="Times New Roman" panose="02020603050405020304" pitchFamily="18" charset="0"/>
                <a:cs typeface="Times New Roman" panose="02020603050405020304" pitchFamily="18" charset="0"/>
                <a:sym typeface="+mn-ea"/>
              </a:rPr>
              <a:t>Sparse Representations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49B24F84-7DC5-41EA-B895-88501B13B7F3}"/>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7.1 Parameter Norm Penalties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spcBef>
                    <a:spcPts val="0"/>
                  </a:spcBef>
                  <a:buClr>
                    <a:srgbClr val="FF0000"/>
                  </a:buClr>
                </a:pPr>
                <a:r>
                  <a:rPr lang="zh-CN" altLang="en-US" dirty="0"/>
                  <a:t>　　</a:t>
                </a:r>
                <a:r>
                  <a:rPr lang="en-US" altLang="zh-CN" sz="2600" dirty="0">
                    <a:latin typeface="Times New Roman" panose="02020603050405020304" pitchFamily="18" charset="0"/>
                    <a:cs typeface="Times New Roman" panose="02020603050405020304" pitchFamily="18" charset="0"/>
                  </a:rPr>
                  <a:t>Many regularization approaches are based on limiting the capacity of models,  such as neural networks, linear regression, or logistic regression, by adding a parameter  norm penalty </a:t>
                </a:r>
                <a:r>
                  <a:rPr lang="en-US" altLang="zh-CN" sz="2600" b="1" dirty="0">
                    <a:latin typeface="Times New Roman" panose="02020603050405020304" pitchFamily="18" charset="0"/>
                    <a:cs typeface="Times New Roman" panose="02020603050405020304" pitchFamily="18" charset="0"/>
                  </a:rPr>
                  <a:t>Ω(</a:t>
                </a:r>
                <a:r>
                  <a:rPr lang="en-US" altLang="zh-CN" sz="2600" b="1" i="1" dirty="0">
                    <a:latin typeface="Times New Roman" panose="02020603050405020304" pitchFamily="18" charset="0"/>
                    <a:cs typeface="Times New Roman" panose="02020603050405020304" pitchFamily="18" charset="0"/>
                  </a:rPr>
                  <a:t>θ</a:t>
                </a:r>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to the objective function </a:t>
                </a:r>
                <a:r>
                  <a:rPr lang="en-US" altLang="zh-CN" sz="2600" i="1" dirty="0">
                    <a:latin typeface="Times New Roman" panose="02020603050405020304" pitchFamily="18" charset="0"/>
                    <a:cs typeface="Times New Roman" panose="02020603050405020304" pitchFamily="18" charset="0"/>
                  </a:rPr>
                  <a:t>J </a:t>
                </a:r>
                <a:r>
                  <a:rPr lang="en-US" altLang="zh-CN" sz="2600" dirty="0">
                    <a:latin typeface="Times New Roman" panose="02020603050405020304" pitchFamily="18" charset="0"/>
                    <a:cs typeface="Times New Roman" panose="02020603050405020304" pitchFamily="18" charset="0"/>
                  </a:rPr>
                  <a:t>. We denote the regularized  objective function by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m:rPr>
                            <m:nor/>
                          </m:rPr>
                          <a:rPr lang="en-US" altLang="zh-CN" i="1" dirty="0"/>
                          <m:t>J</m:t>
                        </m:r>
                      </m:e>
                    </m:acc>
                  </m:oMath>
                </a14:m>
                <a:r>
                  <a:rPr lang="en-US" altLang="zh-CN" sz="2600" dirty="0">
                    <a:ea typeface="Cambria" panose="02040503050406030204" pitchFamily="18" charset="0"/>
                  </a:rPr>
                  <a:t>:</a:t>
                </a:r>
              </a:p>
              <a:p>
                <a:pPr lvl="0">
                  <a:spcBef>
                    <a:spcPts val="0"/>
                  </a:spcBef>
                  <a:buClr>
                    <a:srgbClr val="FF0000"/>
                  </a:buClr>
                </a:pPr>
                <a:endParaRPr lang="en-US" altLang="zh-CN" dirty="0">
                  <a:ea typeface="Cambria" panose="02040503050406030204" pitchFamily="18" charset="0"/>
                </a:endParaRPr>
              </a:p>
              <a:p>
                <a:pPr>
                  <a:spcBef>
                    <a:spcPts val="0"/>
                  </a:spcBef>
                  <a:buClr>
                    <a:srgbClr val="FF0000"/>
                  </a:buClr>
                </a:pPr>
                <a:endParaRPr lang="en-US" altLang="zh-CN" dirty="0"/>
              </a:p>
              <a:p>
                <a:pPr>
                  <a:spcBef>
                    <a:spcPts val="0"/>
                  </a:spcBef>
                  <a:buClr>
                    <a:srgbClr val="FF0000"/>
                  </a:buClr>
                </a:pPr>
                <a:r>
                  <a:rPr lang="en-US" altLang="zh-CN" dirty="0"/>
                  <a:t>where </a:t>
                </a:r>
                <a:r>
                  <a:rPr lang="en-US" altLang="zh-CN" i="1" dirty="0"/>
                  <a:t>α</a:t>
                </a:r>
                <a:r>
                  <a:rPr lang="en-US" altLang="zh-CN" dirty="0"/>
                  <a:t> </a:t>
                </a:r>
                <a:r>
                  <a:rPr lang="zh-CN" altLang="en-US" dirty="0"/>
                  <a:t>∈ </a:t>
                </a:r>
                <a:r>
                  <a:rPr lang="en-US" altLang="zh-CN" dirty="0"/>
                  <a:t>[0, </a:t>
                </a:r>
                <a:r>
                  <a:rPr lang="zh-CN" altLang="en-US" dirty="0"/>
                  <a:t>∞</a:t>
                </a:r>
                <a:r>
                  <a:rPr lang="en-US" altLang="zh-CN" dirty="0"/>
                  <a:t>) is a hyperparameter that weights the relative contribution of  the norm penalty term, Ω, relative to the standard objective function </a:t>
                </a:r>
                <a:r>
                  <a:rPr lang="en-US" altLang="zh-CN" i="1" dirty="0"/>
                  <a:t>J </a:t>
                </a:r>
                <a:r>
                  <a:rPr lang="en-US" altLang="zh-CN" dirty="0"/>
                  <a:t>(x; </a:t>
                </a:r>
                <a:r>
                  <a:rPr lang="en-US" altLang="zh-CN" b="1" dirty="0"/>
                  <a:t>θ</a:t>
                </a:r>
                <a:r>
                  <a:rPr lang="en-US" altLang="zh-CN" dirty="0"/>
                  <a:t>).  Setting </a:t>
                </a:r>
                <a:r>
                  <a:rPr lang="en-US" altLang="zh-CN" i="1" dirty="0"/>
                  <a:t>α</a:t>
                </a:r>
                <a:r>
                  <a:rPr lang="en-US" altLang="zh-CN" dirty="0"/>
                  <a:t> to 0 results in no regularization. Larger values of </a:t>
                </a:r>
                <a:r>
                  <a:rPr lang="en-US" altLang="zh-CN" i="1" dirty="0"/>
                  <a:t>α</a:t>
                </a:r>
                <a:r>
                  <a:rPr lang="en-US" altLang="zh-CN" dirty="0"/>
                  <a:t> correspond to more  regularization.</a:t>
                </a:r>
                <a:endParaRPr lang="en-US" altLang="zh-CN" sz="2600" dirty="0">
                  <a:ea typeface="Cambria" panose="02040503050406030204" pitchFamily="18" charset="0"/>
                </a:endParaRPr>
              </a:p>
              <a:p>
                <a:pPr marL="0" lvl="0" indent="0" algn="just">
                  <a:lnSpc>
                    <a:spcPct val="125000"/>
                  </a:lnSpc>
                  <a:spcBef>
                    <a:spcPts val="0"/>
                  </a:spcBef>
                  <a:buClr>
                    <a:srgbClr val="FF0000"/>
                  </a:buClr>
                  <a:buNone/>
                </a:pPr>
                <a:endParaRPr lang="zh-CN" altLang="en-US" sz="2600" i="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594"/>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E82D569F-A817-43CB-A528-0883EF0B0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8918" y="3088066"/>
            <a:ext cx="8621573" cy="681867"/>
          </a:xfrm>
          <a:prstGeom prst="rect">
            <a:avLst/>
          </a:prstGeom>
        </p:spPr>
      </p:pic>
    </p:spTree>
    <p:extLst>
      <p:ext uri="{BB962C8B-B14F-4D97-AF65-F5344CB8AC3E}">
        <p14:creationId xmlns:p14="http://schemas.microsoft.com/office/powerpoint/2010/main" val="9231004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1965023" y="378767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Dongdong Dou</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255" y="2207895"/>
            <a:ext cx="8980170" cy="6934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a:sym typeface="+mn-ea"/>
              </a:rPr>
              <a:t>7.11 Bagging and Other Ensemble Methods</a:t>
            </a:r>
            <a:endParaRPr lang="zh-CN" altLang="en-US" sz="3600" dirty="0"/>
          </a:p>
        </p:txBody>
      </p:sp>
      <p:sp>
        <p:nvSpPr>
          <p:cNvPr id="8" name="文本框 7"/>
          <p:cNvSpPr txBox="1"/>
          <p:nvPr/>
        </p:nvSpPr>
        <p:spPr>
          <a:xfrm>
            <a:off x="79900" y="544852"/>
            <a:ext cx="12057484" cy="769441"/>
          </a:xfrm>
          <a:prstGeom prst="rect">
            <a:avLst/>
          </a:prstGeom>
          <a:noFill/>
        </p:spPr>
        <p:txBody>
          <a:bodyPr wrap="square" rtlCol="0">
            <a:spAutoFit/>
          </a:bodyPr>
          <a:lstStyle/>
          <a:p>
            <a:pPr algn="ctr"/>
            <a:r>
              <a:rPr lang="en-US" altLang="zh-CN" sz="4400" b="1" dirty="0">
                <a:latin typeface="Times New Roman" panose="02020603050405020304" pitchFamily="18" charset="0"/>
                <a:sym typeface="宋体" panose="02010600030101010101" pitchFamily="2" charset="-122"/>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1"/>
          <p:cNvSpPr>
            <a:spLocks noGrp="1" noChangeArrowheads="1"/>
          </p:cNvSpPr>
          <p:nvPr>
            <p:ph type="title"/>
          </p:nvPr>
        </p:nvSpPr>
        <p:spPr/>
        <p:txBody>
          <a:bodyPr/>
          <a:lstStyle/>
          <a:p>
            <a:r>
              <a:rPr lang="en-US" altLang="zh-CN" sz="3600" dirty="0">
                <a:latin typeface="Times New Roman" panose="02020603050405020304" pitchFamily="18" charset="0"/>
              </a:rPr>
              <a:t>7.11 Bagging and Other Ensemble Methods</a:t>
            </a:r>
          </a:p>
        </p:txBody>
      </p:sp>
      <p:sp>
        <p:nvSpPr>
          <p:cNvPr id="4098" name="内容占位符 2"/>
          <p:cNvSpPr>
            <a:spLocks noGrp="1" noChangeArrowheads="1"/>
          </p:cNvSpPr>
          <p:nvPr>
            <p:ph idx="1"/>
          </p:nvPr>
        </p:nvSpPr>
        <p:spPr/>
        <p:txBody>
          <a:bodyPr/>
          <a:lstStyle/>
          <a:p>
            <a:pPr marL="0" algn="just">
              <a:lnSpc>
                <a:spcPct val="125000"/>
              </a:lnSpc>
              <a:spcBef>
                <a:spcPts val="0"/>
              </a:spcBef>
              <a:buClr>
                <a:srgbClr val="FF0000"/>
              </a:buClr>
              <a:buSzTx/>
              <a:buFont typeface="Arial" panose="020B0604020202020204" pitchFamily="34" charset="0"/>
              <a:buNone/>
            </a:pPr>
            <a:r>
              <a:rPr lang="en-US" altLang="zh-CN" sz="2600" i="1" dirty="0">
                <a:latin typeface="Times New Roman" panose="02020603050405020304" pitchFamily="18" charset="0"/>
              </a:rPr>
              <a:t>Bagging (short for bootstrap aggregating)</a:t>
            </a:r>
            <a:r>
              <a:rPr lang="en-US" altLang="zh-CN" sz="2600" dirty="0">
                <a:latin typeface="Times New Roman" panose="02020603050405020304" pitchFamily="18" charset="0"/>
              </a:rPr>
              <a:t> is a technique for reducing generalization error by combining several models (</a:t>
            </a:r>
            <a:r>
              <a:rPr lang="en-US" altLang="zh-CN" sz="2600" dirty="0">
                <a:solidFill>
                  <a:srgbClr val="00FF00"/>
                </a:solidFill>
                <a:latin typeface="Times New Roman" panose="02020603050405020304" pitchFamily="18" charset="0"/>
              </a:rPr>
              <a:t>Breiman</a:t>
            </a:r>
            <a:r>
              <a:rPr lang="en-US" altLang="zh-CN" dirty="0"/>
              <a:t>,</a:t>
            </a:r>
            <a:r>
              <a:rPr lang="en-US" altLang="zh-CN" sz="2600" dirty="0">
                <a:latin typeface="Times New Roman" panose="02020603050405020304" pitchFamily="18" charset="0"/>
              </a:rPr>
              <a:t> </a:t>
            </a:r>
            <a:r>
              <a:rPr lang="en-US" altLang="zh-CN" sz="2600" dirty="0">
                <a:solidFill>
                  <a:srgbClr val="00FF00"/>
                </a:solidFill>
                <a:latin typeface="Times New Roman" panose="02020603050405020304" pitchFamily="18" charset="0"/>
              </a:rPr>
              <a:t>1994</a:t>
            </a:r>
            <a:r>
              <a:rPr lang="en-US" altLang="zh-CN" sz="2600" dirty="0">
                <a:latin typeface="Times New Roman" panose="02020603050405020304" pitchFamily="18" charset="0"/>
              </a:rPr>
              <a:t>). The idea is to train several different models separately, then have all of the models vote on the output for test examples. This is an example of a general strategy in machine learning called </a:t>
            </a:r>
            <a:r>
              <a:rPr lang="en-US" altLang="zh-CN" sz="2600" i="1" dirty="0">
                <a:latin typeface="Times New Roman" panose="02020603050405020304" pitchFamily="18" charset="0"/>
              </a:rPr>
              <a:t>model averaging</a:t>
            </a:r>
            <a:r>
              <a:rPr lang="en-US" altLang="zh-CN" sz="2600" dirty="0">
                <a:latin typeface="Times New Roman" panose="02020603050405020304" pitchFamily="18" charset="0"/>
              </a:rPr>
              <a:t>. Techniques employing this strategy are known as </a:t>
            </a:r>
            <a:r>
              <a:rPr lang="en-US" altLang="zh-CN" sz="2600" i="1" dirty="0">
                <a:latin typeface="Times New Roman" panose="02020603050405020304" pitchFamily="18" charset="0"/>
              </a:rPr>
              <a:t>ensemble methods</a:t>
            </a:r>
            <a:r>
              <a:rPr lang="en-US" altLang="zh-CN" sz="2600" dirty="0">
                <a:latin typeface="Times New Roman" panose="02020603050405020304" pitchFamily="18" charset="0"/>
              </a:rPr>
              <a:t>. </a:t>
            </a:r>
          </a:p>
          <a:p>
            <a:pPr marL="0" algn="just">
              <a:lnSpc>
                <a:spcPct val="125000"/>
              </a:lnSpc>
              <a:spcBef>
                <a:spcPts val="0"/>
              </a:spcBef>
              <a:buClr>
                <a:srgbClr val="FF0000"/>
              </a:buClr>
              <a:buSzTx/>
              <a:buFont typeface="Arial" panose="020B0604020202020204" pitchFamily="34" charset="0"/>
              <a:buNone/>
            </a:pPr>
            <a:r>
              <a:rPr lang="en-US" altLang="zh-CN" sz="2600" dirty="0">
                <a:latin typeface="Times New Roman" panose="02020603050405020304" pitchFamily="18" charset="0"/>
              </a:rPr>
              <a:t>        The reason that model averaging works is that different models will usually not make all the same errors on the test set.</a:t>
            </a:r>
          </a:p>
          <a:p>
            <a:pPr marL="0" indent="0" algn="just">
              <a:lnSpc>
                <a:spcPct val="125000"/>
              </a:lnSpc>
              <a:spcBef>
                <a:spcPct val="0"/>
              </a:spcBef>
              <a:buClr>
                <a:srgbClr val="FF0000"/>
              </a:buClr>
              <a:buFont typeface="Arial" panose="020B0604020202020204" pitchFamily="34" charset="0"/>
              <a:buNone/>
            </a:pPr>
            <a:endParaRPr lang="en-US" altLang="zh-CN" sz="2600" dirty="0">
              <a:latin typeface="Times New Roman" panose="02020603050405020304" pitchFamily="18" charset="0"/>
            </a:endParaRPr>
          </a:p>
        </p:txBody>
      </p:sp>
      <p:pic>
        <p:nvPicPr>
          <p:cNvPr id="4099"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noChangeArrowheads="1"/>
          </p:cNvSpPr>
          <p:nvPr>
            <p:ph type="title"/>
          </p:nvPr>
        </p:nvSpPr>
        <p:spPr/>
        <p:txBody>
          <a:bodyPr/>
          <a:lstStyle/>
          <a:p>
            <a:r>
              <a:rPr lang="en-US" altLang="zh-CN" sz="3600">
                <a:latin typeface="Times New Roman" panose="02020603050405020304" pitchFamily="18" charset="0"/>
              </a:rPr>
              <a:t>7.11 Bagging and Other Ensemble Methods</a:t>
            </a:r>
            <a:endParaRPr lang="zh-CN" altLang="en-US" sz="3600">
              <a:latin typeface="Times New Roman" panose="02020603050405020304" pitchFamily="18" charset="0"/>
            </a:endParaRPr>
          </a:p>
        </p:txBody>
      </p:sp>
      <p:sp>
        <p:nvSpPr>
          <p:cNvPr id="4" name="内容占位符 3"/>
          <p:cNvSpPr>
            <a:spLocks noGrp="1"/>
          </p:cNvSpPr>
          <p:nvPr>
            <p:ph idx="1"/>
          </p:nvPr>
        </p:nvSpPr>
        <p:spPr/>
        <p:txBody>
          <a:bodyPr/>
          <a:lstStyle/>
          <a:p>
            <a:r>
              <a:rPr lang="en-US" altLang="zh-CN" dirty="0">
                <a:sym typeface="+mn-ea"/>
              </a:rPr>
              <a:t>        </a:t>
            </a:r>
            <a:r>
              <a:rPr lang="zh-CN" altLang="en-US" dirty="0"/>
              <a:t>Consider for example a set of k regression models. Suppose that each model makes an error ϵᵢ on each example, with the errors drawn from a zero-mean multivariate normal distribution with variances </a:t>
            </a:r>
            <a:r>
              <a:rPr lang="en-US" altLang="zh-CN" dirty="0"/>
              <a:t>E[ϵᵢ</a:t>
            </a:r>
            <a:r>
              <a:rPr lang="en-US" altLang="zh-CN" baseline="30000" dirty="0"/>
              <a:t>2</a:t>
            </a:r>
            <a:r>
              <a:rPr lang="en-US" altLang="zh-CN" dirty="0"/>
              <a:t>]</a:t>
            </a:r>
            <a:r>
              <a:rPr lang="zh-CN" altLang="en-US" dirty="0"/>
              <a:t> =     and covariances E[ϵᵢϵ</a:t>
            </a:r>
            <a:r>
              <a:rPr lang="zh-CN" altLang="en-US" baseline="-25000" dirty="0"/>
              <a:t>j</a:t>
            </a:r>
            <a:r>
              <a:rPr lang="zh-CN" altLang="en-US" dirty="0"/>
              <a:t>] = ϲ. Then the error made by the average prediction of all the ensemble models is    Σ</a:t>
            </a:r>
            <a:r>
              <a:rPr lang="en-US" altLang="zh-CN" baseline="-25000" dirty="0" err="1"/>
              <a:t>i</a:t>
            </a:r>
            <a:r>
              <a:rPr lang="en-US" altLang="zh-CN" dirty="0">
                <a:sym typeface="+mn-ea"/>
              </a:rPr>
              <a:t>ϵᵢ</a:t>
            </a:r>
            <a:r>
              <a:rPr lang="zh-CN" altLang="en-US" dirty="0"/>
              <a:t>. The expected squared error of the ensemble predictor is </a:t>
            </a:r>
          </a:p>
        </p:txBody>
      </p:sp>
      <p:pic>
        <p:nvPicPr>
          <p:cNvPr id="5123" name="图片 3" descr="u=1907756794,293736522&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2382255" y="4074968"/>
            <a:ext cx="7419975" cy="1866900"/>
          </a:xfrm>
          <a:prstGeom prst="rect">
            <a:avLst/>
          </a:prstGeom>
        </p:spPr>
      </p:pic>
      <p:graphicFrame>
        <p:nvGraphicFramePr>
          <p:cNvPr id="15" name="对象 14">
            <a:hlinkClick r:id="" action="ppaction://ole?verb=0"/>
          </p:cNvPr>
          <p:cNvGraphicFramePr>
            <a:graphicFrameLocks noChangeAspect="1"/>
          </p:cNvGraphicFramePr>
          <p:nvPr/>
        </p:nvGraphicFramePr>
        <p:xfrm>
          <a:off x="6032500" y="3359150"/>
          <a:ext cx="127000" cy="139700"/>
        </p:xfrm>
        <a:graphic>
          <a:graphicData uri="http://schemas.openxmlformats.org/presentationml/2006/ole">
            <mc:AlternateContent xmlns:mc="http://schemas.openxmlformats.org/markup-compatibility/2006">
              <mc:Choice xmlns:v="urn:schemas-microsoft-com:vml" Requires="v">
                <p:oleObj spid="_x0000_s167001" r:id="rId5" imgW="127000" imgH="139700" progId="Equation.KSEE3">
                  <p:embed/>
                </p:oleObj>
              </mc:Choice>
              <mc:Fallback>
                <p:oleObj r:id="rId5" imgW="127000" imgH="139700" progId="Equation.KSEE3">
                  <p:embed/>
                  <p:pic>
                    <p:nvPicPr>
                      <p:cNvPr id="15" name="对象 14">
                        <a:hlinkClick r:id="" action="ppaction://ole?verb=0"/>
                      </p:cNvPr>
                      <p:cNvPicPr/>
                      <p:nvPr/>
                    </p:nvPicPr>
                    <p:blipFill>
                      <a:blip r:embed="rId6"/>
                      <a:stretch>
                        <a:fillRect/>
                      </a:stretch>
                    </p:blipFill>
                    <p:spPr>
                      <a:xfrm>
                        <a:off x="6032500" y="3359150"/>
                        <a:ext cx="127000" cy="139700"/>
                      </a:xfrm>
                      <a:prstGeom prst="rect">
                        <a:avLst/>
                      </a:prstGeom>
                    </p:spPr>
                  </p:pic>
                </p:oleObj>
              </mc:Fallback>
            </mc:AlternateContent>
          </a:graphicData>
        </a:graphic>
      </p:graphicFrame>
      <p:graphicFrame>
        <p:nvGraphicFramePr>
          <p:cNvPr id="16" name="对象 15"/>
          <p:cNvGraphicFramePr/>
          <p:nvPr/>
        </p:nvGraphicFramePr>
        <p:xfrm>
          <a:off x="7812257" y="2136873"/>
          <a:ext cx="412750" cy="440055"/>
        </p:xfrm>
        <a:graphic>
          <a:graphicData uri="http://schemas.openxmlformats.org/presentationml/2006/ole">
            <mc:AlternateContent xmlns:mc="http://schemas.openxmlformats.org/markup-compatibility/2006">
              <mc:Choice xmlns:v="urn:schemas-microsoft-com:vml" Requires="v">
                <p:oleObj spid="_x0000_s167002" r:id="rId7" imgW="283845" imgH="306705" progId="Equation.KSEE3">
                  <p:embed/>
                </p:oleObj>
              </mc:Choice>
              <mc:Fallback>
                <p:oleObj r:id="rId7" imgW="283845" imgH="306705" progId="Equation.KSEE3">
                  <p:embed/>
                  <p:pic>
                    <p:nvPicPr>
                      <p:cNvPr id="16" name="对象 15"/>
                      <p:cNvPicPr/>
                      <p:nvPr/>
                    </p:nvPicPr>
                    <p:blipFill>
                      <a:blip r:embed="rId8"/>
                      <a:stretch>
                        <a:fillRect/>
                      </a:stretch>
                    </p:blipFill>
                    <p:spPr>
                      <a:xfrm>
                        <a:off x="7812257" y="2136873"/>
                        <a:ext cx="412750" cy="440055"/>
                      </a:xfrm>
                      <a:prstGeom prst="rect">
                        <a:avLst/>
                      </a:prstGeom>
                    </p:spPr>
                  </p:pic>
                </p:oleObj>
              </mc:Fallback>
            </mc:AlternateContent>
          </a:graphicData>
        </a:graphic>
      </p:graphicFrame>
      <p:graphicFrame>
        <p:nvGraphicFramePr>
          <p:cNvPr id="22" name="对象 21"/>
          <p:cNvGraphicFramePr/>
          <p:nvPr/>
        </p:nvGraphicFramePr>
        <p:xfrm>
          <a:off x="10821035" y="2585403"/>
          <a:ext cx="438785" cy="618490"/>
        </p:xfrm>
        <a:graphic>
          <a:graphicData uri="http://schemas.openxmlformats.org/presentationml/2006/ole">
            <mc:AlternateContent xmlns:mc="http://schemas.openxmlformats.org/markup-compatibility/2006">
              <mc:Choice xmlns:v="urn:schemas-microsoft-com:vml" Requires="v">
                <p:oleObj spid="_x0000_s167003" r:id="rId9" imgW="258445" imgH="493395" progId="Equation.KSEE3">
                  <p:embed/>
                </p:oleObj>
              </mc:Choice>
              <mc:Fallback>
                <p:oleObj r:id="rId9" imgW="258445" imgH="493395" progId="Equation.KSEE3">
                  <p:embed/>
                  <p:pic>
                    <p:nvPicPr>
                      <p:cNvPr id="22" name="对象 21"/>
                      <p:cNvPicPr/>
                      <p:nvPr/>
                    </p:nvPicPr>
                    <p:blipFill>
                      <a:blip r:embed="rId10"/>
                      <a:stretch>
                        <a:fillRect/>
                      </a:stretch>
                    </p:blipFill>
                    <p:spPr>
                      <a:xfrm>
                        <a:off x="10821035" y="2585403"/>
                        <a:ext cx="438785" cy="618490"/>
                      </a:xfrm>
                      <a:prstGeom prst="rect">
                        <a:avLst/>
                      </a:prstGeom>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noChangeArrowheads="1"/>
          </p:cNvSpPr>
          <p:nvPr>
            <p:ph type="title"/>
          </p:nvPr>
        </p:nvSpPr>
        <p:spPr/>
        <p:txBody>
          <a:bodyPr/>
          <a:lstStyle/>
          <a:p>
            <a:r>
              <a:rPr lang="en-US" altLang="zh-CN" sz="3600">
                <a:latin typeface="Times New Roman" panose="02020603050405020304" pitchFamily="18" charset="0"/>
              </a:rPr>
              <a:t>7.11 Bagging and Other Ensemble Methods</a:t>
            </a:r>
            <a:endParaRPr lang="zh-CN" altLang="en-US" sz="3600">
              <a:latin typeface="Times New Roman" panose="02020603050405020304" pitchFamily="18" charset="0"/>
            </a:endParaRPr>
          </a:p>
        </p:txBody>
      </p:sp>
      <p:sp>
        <p:nvSpPr>
          <p:cNvPr id="4" name="内容占位符 3"/>
          <p:cNvSpPr>
            <a:spLocks noGrp="1"/>
          </p:cNvSpPr>
          <p:nvPr>
            <p:ph idx="1"/>
          </p:nvPr>
        </p:nvSpPr>
        <p:spPr/>
        <p:txBody>
          <a:bodyPr>
            <a:normAutofit/>
          </a:bodyPr>
          <a:lstStyle/>
          <a:p>
            <a:r>
              <a:t>In the case where the errors are perfectly correlated and ϲ = υ, the mean squared error reduces to </a:t>
            </a:r>
            <a:r>
              <a:rPr>
                <a:sym typeface="+mn-ea"/>
              </a:rPr>
              <a:t>υ</a:t>
            </a:r>
            <a:r>
              <a:t>, so the model averaging does not help at all. In the case where the errors are perfectly uncorrelated and c = 0, the expected squared error of the ensemble is only    </a:t>
            </a:r>
            <a:r>
              <a:rPr>
                <a:sym typeface="+mn-ea"/>
              </a:rPr>
              <a:t>υ</a:t>
            </a:r>
            <a:r>
              <a:t>. This means that the expected squared error of the ensemble decreases linearly with the ensemble size. In other words, on average, the ensemble will perform at least as well as any of its members, and if the members make independent errors, the ensemble will perform significantly better than its members. </a:t>
            </a:r>
          </a:p>
          <a:p>
            <a:r>
              <a:rPr lang="en-US"/>
              <a:t>	</a:t>
            </a:r>
          </a:p>
        </p:txBody>
      </p:sp>
      <p:pic>
        <p:nvPicPr>
          <p:cNvPr id="5123" name="图片 3" descr="u=1907756794,293736522&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p:nvPr/>
        </p:nvGraphicFramePr>
        <p:xfrm>
          <a:off x="2797175" y="2524760"/>
          <a:ext cx="398780" cy="618490"/>
        </p:xfrm>
        <a:graphic>
          <a:graphicData uri="http://schemas.openxmlformats.org/presentationml/2006/ole">
            <mc:AlternateContent xmlns:mc="http://schemas.openxmlformats.org/markup-compatibility/2006">
              <mc:Choice xmlns:v="urn:schemas-microsoft-com:vml" Requires="v">
                <p:oleObj spid="_x0000_s167967" r:id="rId4" imgW="258445" imgH="493395" progId="Equation.KSEE3">
                  <p:embed/>
                </p:oleObj>
              </mc:Choice>
              <mc:Fallback>
                <p:oleObj r:id="rId4" imgW="258445" imgH="493395" progId="Equation.KSEE3">
                  <p:embed/>
                  <p:pic>
                    <p:nvPicPr>
                      <p:cNvPr id="2" name="对象 1"/>
                      <p:cNvPicPr/>
                      <p:nvPr/>
                    </p:nvPicPr>
                    <p:blipFill>
                      <a:blip r:embed="rId5"/>
                      <a:stretch>
                        <a:fillRect/>
                      </a:stretch>
                    </p:blipFill>
                    <p:spPr>
                      <a:xfrm>
                        <a:off x="2797175" y="2524760"/>
                        <a:ext cx="398780" cy="618490"/>
                      </a:xfrm>
                      <a:prstGeom prst="rect">
                        <a:avLst/>
                      </a:prstGeom>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noChangeArrowheads="1"/>
          </p:cNvSpPr>
          <p:nvPr>
            <p:ph type="title"/>
          </p:nvPr>
        </p:nvSpPr>
        <p:spPr/>
        <p:txBody>
          <a:bodyPr/>
          <a:lstStyle/>
          <a:p>
            <a:r>
              <a:rPr lang="en-US" altLang="zh-CN" sz="3600">
                <a:latin typeface="Times New Roman" panose="02020603050405020304" pitchFamily="18" charset="0"/>
              </a:rPr>
              <a:t>7.11 Bagging and Other Ensemble Methods</a:t>
            </a:r>
            <a:endParaRPr lang="zh-CN" altLang="en-US" sz="3600">
              <a:latin typeface="Times New Roman" panose="02020603050405020304" pitchFamily="18" charset="0"/>
            </a:endParaRPr>
          </a:p>
        </p:txBody>
      </p:sp>
      <p:sp>
        <p:nvSpPr>
          <p:cNvPr id="4" name="内容占位符 3"/>
          <p:cNvSpPr>
            <a:spLocks noGrp="1"/>
          </p:cNvSpPr>
          <p:nvPr>
            <p:ph idx="1"/>
          </p:nvPr>
        </p:nvSpPr>
        <p:spPr/>
        <p:txBody>
          <a:bodyPr>
            <a:normAutofit/>
          </a:bodyPr>
          <a:lstStyle/>
          <a:p>
            <a:r>
              <a:rPr lang="en-US" altLang="zh-CN" dirty="0">
                <a:sym typeface="+mn-ea"/>
              </a:rPr>
              <a:t>        </a:t>
            </a:r>
            <a:r>
              <a:t>Different ensemble methods construct the ensemble of models in different ways. For example, each member of the ensemble could be formed by training a completely different kind of model using a different algorithm or objective function. Bagging is a method that allows the same kind of model, training algorithm and objective function to be reused several times </a:t>
            </a:r>
          </a:p>
          <a:p>
            <a:endParaRPr/>
          </a:p>
        </p:txBody>
      </p:sp>
      <p:pic>
        <p:nvPicPr>
          <p:cNvPr id="512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noChangeArrowheads="1"/>
          </p:cNvSpPr>
          <p:nvPr>
            <p:ph type="title"/>
          </p:nvPr>
        </p:nvSpPr>
        <p:spPr/>
        <p:txBody>
          <a:bodyPr/>
          <a:lstStyle/>
          <a:p>
            <a:r>
              <a:rPr lang="en-US" altLang="zh-CN" sz="3600">
                <a:latin typeface="Times New Roman" panose="02020603050405020304" pitchFamily="18" charset="0"/>
                <a:sym typeface="宋体" panose="02010600030101010101" pitchFamily="2" charset="-122"/>
              </a:rPr>
              <a:t>7.11 Bagging and Other Ensemble Methods</a:t>
            </a:r>
            <a:endParaRPr lang="zh-CN" altLang="en-US" sz="3600">
              <a:latin typeface="Times New Roman" panose="02020603050405020304" pitchFamily="18" charset="0"/>
            </a:endParaRPr>
          </a:p>
        </p:txBody>
      </p:sp>
      <p:sp>
        <p:nvSpPr>
          <p:cNvPr id="7170" name="内容占位符 2"/>
          <p:cNvSpPr>
            <a:spLocks noGrp="1" noChangeArrowheads="1"/>
          </p:cNvSpPr>
          <p:nvPr>
            <p:ph idx="1"/>
          </p:nvPr>
        </p:nvSpPr>
        <p:spPr/>
        <p:txBody>
          <a:bodyPr/>
          <a:lstStyle/>
          <a:p>
            <a:pPr marL="0" algn="just">
              <a:lnSpc>
                <a:spcPct val="125000"/>
              </a:lnSpc>
              <a:spcBef>
                <a:spcPts val="0"/>
              </a:spcBef>
              <a:buClr>
                <a:srgbClr val="FF0000"/>
              </a:buClr>
              <a:buSzTx/>
              <a:buFont typeface="Arial" panose="020B0604020202020204" pitchFamily="34" charset="0"/>
              <a:buNone/>
            </a:pPr>
            <a:r>
              <a:rPr lang="en-US" altLang="zh-CN" dirty="0">
                <a:sym typeface="+mn-ea"/>
              </a:rPr>
              <a:t>        Specifically, bagging involves constructing </a:t>
            </a:r>
            <a:r>
              <a:rPr lang="en-US" altLang="zh-CN" i="1" dirty="0">
                <a:sym typeface="+mn-ea"/>
              </a:rPr>
              <a:t>k</a:t>
            </a:r>
            <a:r>
              <a:rPr lang="en-US" altLang="zh-CN" dirty="0">
                <a:sym typeface="+mn-ea"/>
              </a:rPr>
              <a:t> different datasets. </a:t>
            </a:r>
            <a:r>
              <a:rPr lang="en-US" altLang="zh-CN" sz="2600" dirty="0">
                <a:latin typeface="Times New Roman" panose="02020603050405020304" pitchFamily="18" charset="0"/>
              </a:rPr>
              <a:t>Each dataset has the same number of examples as the original dataset, but each dataset is constructed by sampling with replacement from the original dataset. This means that, with high probability, each dataset is missing some of the examples from the original dataset and also contains several duplicate examples (on average around 2/3 of the examples from the original dataset are found in the resulting training </a:t>
            </a:r>
            <a:r>
              <a:rPr lang="zh-CN" altLang="zh-CN" dirty="0">
                <a:sym typeface="+mn-ea"/>
              </a:rPr>
              <a:t>set, if it has the same size as the original). </a:t>
            </a:r>
            <a:endParaRPr lang="en-US" altLang="zh-CN" sz="2600" dirty="0">
              <a:latin typeface="Times New Roman" panose="02020603050405020304" pitchFamily="18" charset="0"/>
            </a:endParaRPr>
          </a:p>
        </p:txBody>
      </p:sp>
      <p:pic>
        <p:nvPicPr>
          <p:cNvPr id="717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 name="标题 1"/>
          <p:cNvSpPr>
            <a:spLocks noGrp="1" noChangeArrowheads="1"/>
          </p:cNvSpPr>
          <p:nvPr>
            <p:ph type="title"/>
          </p:nvPr>
        </p:nvSpPr>
        <p:spPr/>
        <p:txBody>
          <a:bodyPr/>
          <a:lstStyle/>
          <a:p>
            <a:r>
              <a:rPr lang="en-US" altLang="zh-CN" sz="3600">
                <a:latin typeface="Times New Roman" panose="02020603050405020304" pitchFamily="18" charset="0"/>
                <a:sym typeface="宋体" panose="02010600030101010101" pitchFamily="2" charset="-122"/>
              </a:rPr>
              <a:t>7.11 Bagging and Other Ensemble Methods</a:t>
            </a:r>
            <a:endParaRPr lang="zh-CN" altLang="en-US" sz="3600">
              <a:latin typeface="Times New Roman" panose="02020603050405020304" pitchFamily="18" charset="0"/>
            </a:endParaRPr>
          </a:p>
        </p:txBody>
      </p:sp>
      <p:sp>
        <p:nvSpPr>
          <p:cNvPr id="7170" name="内容占位符 2"/>
          <p:cNvSpPr>
            <a:spLocks noGrp="1" noChangeArrowheads="1"/>
          </p:cNvSpPr>
          <p:nvPr>
            <p:ph idx="1"/>
          </p:nvPr>
        </p:nvSpPr>
        <p:spPr/>
        <p:txBody>
          <a:bodyPr>
            <a:noAutofit/>
          </a:bodyPr>
          <a:lstStyle/>
          <a:p>
            <a:pPr marL="0" algn="just">
              <a:lnSpc>
                <a:spcPct val="125000"/>
              </a:lnSpc>
              <a:spcBef>
                <a:spcPts val="0"/>
              </a:spcBef>
              <a:buClr>
                <a:srgbClr val="FF0000"/>
              </a:buClr>
              <a:buSzTx/>
              <a:buFont typeface="Arial" panose="020B0604020202020204" pitchFamily="34" charset="0"/>
              <a:buNone/>
            </a:pPr>
            <a:r>
              <a:rPr lang="zh-CN" altLang="en-US" sz="1800" dirty="0"/>
              <a:t>　　</a:t>
            </a:r>
          </a:p>
          <a:p>
            <a:pPr marL="0" algn="just">
              <a:lnSpc>
                <a:spcPct val="125000"/>
              </a:lnSpc>
              <a:spcBef>
                <a:spcPts val="0"/>
              </a:spcBef>
              <a:buClr>
                <a:srgbClr val="FF0000"/>
              </a:buClr>
              <a:buSzTx/>
              <a:buFont typeface="Arial" panose="020B0604020202020204" pitchFamily="34" charset="0"/>
              <a:buNone/>
            </a:pPr>
            <a:endParaRPr lang="en-US" altLang="zh-CN" sz="1800" dirty="0">
              <a:latin typeface="Times New Roman" panose="02020603050405020304" pitchFamily="18" charset="0"/>
            </a:endParaRPr>
          </a:p>
          <a:p>
            <a:pPr marL="0" algn="just">
              <a:lnSpc>
                <a:spcPct val="125000"/>
              </a:lnSpc>
              <a:spcBef>
                <a:spcPts val="0"/>
              </a:spcBef>
              <a:buClr>
                <a:srgbClr val="FF0000"/>
              </a:buClr>
              <a:buSzTx/>
              <a:buFont typeface="Arial" panose="020B0604020202020204" pitchFamily="34" charset="0"/>
              <a:buNone/>
            </a:pPr>
            <a:endParaRPr lang="en-US" altLang="zh-CN" sz="1800" dirty="0">
              <a:latin typeface="Times New Roman" panose="02020603050405020304" pitchFamily="18" charset="0"/>
            </a:endParaRPr>
          </a:p>
          <a:p>
            <a:pPr marL="0" algn="just">
              <a:lnSpc>
                <a:spcPct val="125000"/>
              </a:lnSpc>
              <a:spcBef>
                <a:spcPts val="0"/>
              </a:spcBef>
              <a:buClr>
                <a:srgbClr val="FF0000"/>
              </a:buClr>
              <a:buSzTx/>
              <a:buFont typeface="Arial" panose="020B0604020202020204" pitchFamily="34" charset="0"/>
              <a:buNone/>
            </a:pPr>
            <a:endParaRPr lang="en-US" altLang="zh-CN" sz="1800" dirty="0">
              <a:latin typeface="Times New Roman" panose="02020603050405020304" pitchFamily="18" charset="0"/>
            </a:endParaRPr>
          </a:p>
          <a:p>
            <a:pPr marL="0" algn="just">
              <a:lnSpc>
                <a:spcPct val="125000"/>
              </a:lnSpc>
              <a:spcBef>
                <a:spcPts val="0"/>
              </a:spcBef>
              <a:buClr>
                <a:srgbClr val="FF0000"/>
              </a:buClr>
              <a:buSzTx/>
              <a:buFont typeface="Arial" panose="020B0604020202020204" pitchFamily="34" charset="0"/>
              <a:buNone/>
            </a:pPr>
            <a:endParaRPr lang="en-US" altLang="zh-CN" sz="1800" dirty="0">
              <a:latin typeface="Times New Roman" panose="02020603050405020304" pitchFamily="18" charset="0"/>
            </a:endParaRPr>
          </a:p>
          <a:p>
            <a:pPr marL="0" algn="just">
              <a:lnSpc>
                <a:spcPct val="125000"/>
              </a:lnSpc>
              <a:spcBef>
                <a:spcPts val="0"/>
              </a:spcBef>
              <a:buClr>
                <a:srgbClr val="FF0000"/>
              </a:buClr>
              <a:buSzTx/>
              <a:buFont typeface="Arial" panose="020B0604020202020204" pitchFamily="34" charset="0"/>
              <a:buNone/>
            </a:pPr>
            <a:endParaRPr lang="en-US" altLang="zh-CN" sz="1800" dirty="0">
              <a:latin typeface="Times New Roman" panose="02020603050405020304" pitchFamily="18" charset="0"/>
            </a:endParaRPr>
          </a:p>
          <a:p>
            <a:pPr marL="0" algn="just">
              <a:lnSpc>
                <a:spcPct val="125000"/>
              </a:lnSpc>
              <a:spcBef>
                <a:spcPts val="0"/>
              </a:spcBef>
              <a:buClr>
                <a:srgbClr val="FF0000"/>
              </a:buClr>
              <a:buSzTx/>
              <a:buFont typeface="Arial" panose="020B0604020202020204" pitchFamily="34" charset="0"/>
              <a:buNone/>
            </a:pPr>
            <a:endParaRPr lang="en-US" altLang="zh-CN" sz="1800" dirty="0">
              <a:latin typeface="Times New Roman" panose="02020603050405020304" pitchFamily="18" charset="0"/>
            </a:endParaRPr>
          </a:p>
          <a:p>
            <a:pPr marL="0" algn="just">
              <a:lnSpc>
                <a:spcPct val="125000"/>
              </a:lnSpc>
              <a:spcBef>
                <a:spcPts val="0"/>
              </a:spcBef>
              <a:buClr>
                <a:srgbClr val="FF0000"/>
              </a:buClr>
              <a:buSzTx/>
              <a:buFont typeface="Arial" panose="020B0604020202020204" pitchFamily="34" charset="0"/>
              <a:buNone/>
            </a:pPr>
            <a:endParaRPr lang="en-US" altLang="zh-CN" sz="1800" dirty="0">
              <a:latin typeface="Times New Roman" panose="02020603050405020304" pitchFamily="18" charset="0"/>
            </a:endParaRPr>
          </a:p>
          <a:p>
            <a:pPr marL="0" algn="just">
              <a:lnSpc>
                <a:spcPct val="125000"/>
              </a:lnSpc>
              <a:spcBef>
                <a:spcPts val="0"/>
              </a:spcBef>
              <a:buClr>
                <a:srgbClr val="FF0000"/>
              </a:buClr>
              <a:buSzTx/>
              <a:buFont typeface="Arial" panose="020B0604020202020204" pitchFamily="34" charset="0"/>
              <a:buNone/>
            </a:pPr>
            <a:r>
              <a:rPr lang="en-US" altLang="zh-CN" sz="1800" dirty="0">
                <a:latin typeface="Times New Roman" panose="02020603050405020304" pitchFamily="18" charset="0"/>
              </a:rPr>
              <a:t>Figure 7.5: A cartoon depiction of how bagging works. Suppose we train an ‘8’ detector on the dataset depicted above, containing an ‘8’, a ‘6’ and a ‘9’. Suppose we make two different resampled datasets. The bagging training procedure is to construct each of these datasets by sampling with replacement. The first dataset omits the ‘9’ and repeats the ‘8’. On this dataset, the detector learns that a loop on top of the digit corresponds to an ‘8’. On the second dataset, we repeat the ‘9’ and omit the ‘6’. In this case, the detector learns that a loop on the bottom of the digit corresponds to an ‘8’. Each of these individual classification rules is brittle, but if we average their output then the detector is robust, achieving maximal confidence only when both loops of the ‘8’ are present.</a:t>
            </a:r>
          </a:p>
        </p:txBody>
      </p:sp>
      <p:pic>
        <p:nvPicPr>
          <p:cNvPr id="2" name="图片 1" descr="YK}R347ACW{QWU[_$$C0B3H"/>
          <p:cNvPicPr>
            <a:picLocks noChangeAspect="1"/>
          </p:cNvPicPr>
          <p:nvPr/>
        </p:nvPicPr>
        <p:blipFill>
          <a:blip r:embed="rId3"/>
          <a:stretch>
            <a:fillRect/>
          </a:stretch>
        </p:blipFill>
        <p:spPr>
          <a:xfrm>
            <a:off x="2505710" y="923926"/>
            <a:ext cx="5865933" cy="2781696"/>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noChangeArrowheads="1"/>
          </p:cNvSpPr>
          <p:nvPr>
            <p:ph type="title"/>
          </p:nvPr>
        </p:nvSpPr>
        <p:spPr/>
        <p:txBody>
          <a:bodyPr/>
          <a:lstStyle/>
          <a:p>
            <a:r>
              <a:rPr lang="en-US" altLang="zh-CN" sz="3600">
                <a:latin typeface="Times New Roman" panose="02020603050405020304" pitchFamily="18" charset="0"/>
                <a:sym typeface="宋体" panose="02010600030101010101" pitchFamily="2" charset="-122"/>
              </a:rPr>
              <a:t>7.11 Bagging and Other Ensemble Methods</a:t>
            </a:r>
          </a:p>
        </p:txBody>
      </p:sp>
      <p:sp>
        <p:nvSpPr>
          <p:cNvPr id="9218"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zh-CN" altLang="zh-CN" sz="2600" dirty="0">
                <a:latin typeface="Times New Roman" panose="02020603050405020304" pitchFamily="18" charset="0"/>
              </a:rPr>
              <a:t>Model </a:t>
            </a:r>
            <a:r>
              <a:rPr lang="zh-CN" altLang="zh-CN" sz="2600" i="1" dirty="0">
                <a:latin typeface="Times New Roman" panose="02020603050405020304" pitchFamily="18" charset="0"/>
              </a:rPr>
              <a:t>i</a:t>
            </a:r>
            <a:r>
              <a:rPr lang="zh-CN" altLang="zh-CN" sz="2600" dirty="0">
                <a:latin typeface="Times New Roman" panose="02020603050405020304" pitchFamily="18" charset="0"/>
              </a:rPr>
              <a:t> is then trained on dataset </a:t>
            </a:r>
            <a:r>
              <a:rPr lang="en-US" altLang="zh-CN" sz="2600" i="1" dirty="0">
                <a:latin typeface="Times New Roman" panose="02020603050405020304" pitchFamily="18" charset="0"/>
              </a:rPr>
              <a:t>i</a:t>
            </a:r>
            <a:r>
              <a:rPr lang="zh-CN" altLang="zh-CN" sz="2600" dirty="0">
                <a:latin typeface="Times New Roman" panose="02020603050405020304" pitchFamily="18" charset="0"/>
              </a:rPr>
              <a:t>. The differences between which examples are included in each dataset result in differences between the trained models. See Fig. </a:t>
            </a:r>
            <a:r>
              <a:rPr lang="zh-CN" altLang="zh-CN" sz="2600" dirty="0">
                <a:solidFill>
                  <a:srgbClr val="FF0000"/>
                </a:solidFill>
                <a:latin typeface="Times New Roman" panose="02020603050405020304" pitchFamily="18" charset="0"/>
              </a:rPr>
              <a:t>7.5 </a:t>
            </a:r>
            <a:r>
              <a:rPr lang="zh-CN" altLang="zh-CN" sz="2600" dirty="0">
                <a:latin typeface="Times New Roman" panose="02020603050405020304" pitchFamily="18" charset="0"/>
              </a:rPr>
              <a:t>for an example. </a:t>
            </a:r>
          </a:p>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zh-CN" altLang="zh-CN" sz="2600" dirty="0">
                <a:latin typeface="Times New Roman" panose="02020603050405020304" pitchFamily="18" charset="0"/>
              </a:rPr>
              <a:t>Neural networks reach a wide enough variety of solution points that they can often benefit from model averaging even if all of the models are trained on the same dataset. Differences in random initialization, random selection of minibatches, differences in hyperparameters, or different outcomes of non-deterministic imple- mentations of neural networks are often enough to cause different members of the ensemble to make partially independent errors.</a:t>
            </a:r>
          </a:p>
        </p:txBody>
      </p:sp>
      <p:pic>
        <p:nvPicPr>
          <p:cNvPr id="9219"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noChangeArrowheads="1"/>
          </p:cNvSpPr>
          <p:nvPr>
            <p:ph type="title"/>
          </p:nvPr>
        </p:nvSpPr>
        <p:spPr/>
        <p:txBody>
          <a:bodyPr/>
          <a:lstStyle/>
          <a:p>
            <a:r>
              <a:rPr lang="en-US" altLang="zh-CN" sz="3600">
                <a:latin typeface="Times New Roman" panose="02020603050405020304" pitchFamily="18" charset="0"/>
                <a:sym typeface="宋体" panose="02010600030101010101" pitchFamily="2" charset="-122"/>
              </a:rPr>
              <a:t>7.11 Bagging and Other Ensemble Methods</a:t>
            </a:r>
          </a:p>
        </p:txBody>
      </p:sp>
      <p:sp>
        <p:nvSpPr>
          <p:cNvPr id="10242" name="内容占位符 2"/>
          <p:cNvSpPr>
            <a:spLocks noGrp="1" noChangeArrowheads="1"/>
          </p:cNvSpPr>
          <p:nvPr>
            <p:ph idx="1"/>
          </p:nvPr>
        </p:nvSpPr>
        <p:spPr/>
        <p:txBody>
          <a:bodyPr/>
          <a:lstStyle/>
          <a:p>
            <a:pPr marL="0" indent="0" algn="just">
              <a:lnSpc>
                <a:spcPct val="110000"/>
              </a:lnSpc>
              <a:spcBef>
                <a:spcPct val="0"/>
              </a:spcBef>
              <a:buClr>
                <a:srgbClr val="FF0000"/>
              </a:buClr>
              <a:buFont typeface="Arial" panose="020B0604020202020204" pitchFamily="34" charset="0"/>
              <a:buNone/>
            </a:pPr>
            <a:r>
              <a:rPr lang="en-US" altLang="zh-CN" dirty="0">
                <a:sym typeface="+mn-ea"/>
              </a:rPr>
              <a:t>        </a:t>
            </a:r>
            <a:r>
              <a:rPr lang="zh-CN" altLang="zh-CN" sz="2600" dirty="0">
                <a:latin typeface="Times New Roman" panose="02020603050405020304" pitchFamily="18" charset="0"/>
              </a:rPr>
              <a:t>Model averaging is an extremely powerful and reliable method for reducing generalization error. Its use is usually discouraged when benchmarking algorithms for scientific papers, because any machine learning algorithm can benefit substan- tially from model averaging at the price of increased computation and memory. For this reason, benchmark comparisons are usually made using a single model. Machine learning contests are usually won by methods using model averag- ing over dozens of models. A recent prominent example is the Netflix Grand Prize (</a:t>
            </a:r>
            <a:r>
              <a:rPr lang="zh-CN" altLang="zh-CN" sz="2600" dirty="0">
                <a:solidFill>
                  <a:srgbClr val="00FF00"/>
                </a:solidFill>
                <a:latin typeface="Times New Roman" panose="02020603050405020304" pitchFamily="18" charset="0"/>
              </a:rPr>
              <a:t>Koren</a:t>
            </a:r>
            <a:r>
              <a:rPr lang="zh-CN" altLang="zh-CN" dirty="0">
                <a:sym typeface="+mn-ea"/>
              </a:rPr>
              <a:t>,</a:t>
            </a:r>
            <a:r>
              <a:rPr lang="en-US" altLang="zh-CN" dirty="0">
                <a:sym typeface="+mn-ea"/>
              </a:rPr>
              <a:t> </a:t>
            </a:r>
            <a:r>
              <a:rPr lang="zh-CN" altLang="zh-CN" sz="2600" dirty="0">
                <a:solidFill>
                  <a:srgbClr val="00FF00"/>
                </a:solidFill>
                <a:latin typeface="Times New Roman" panose="02020603050405020304" pitchFamily="18" charset="0"/>
              </a:rPr>
              <a:t>2009</a:t>
            </a:r>
            <a:r>
              <a:rPr lang="zh-CN" altLang="zh-CN" sz="2600" dirty="0">
                <a:latin typeface="Times New Roman" panose="02020603050405020304" pitchFamily="18" charset="0"/>
              </a:rPr>
              <a:t>)</a:t>
            </a:r>
            <a:r>
              <a:rPr lang="en-US" altLang="zh-CN" sz="2600" dirty="0">
                <a:latin typeface="Times New Roman" panose="02020603050405020304" pitchFamily="18" charset="0"/>
              </a:rPr>
              <a:t>.</a:t>
            </a:r>
          </a:p>
        </p:txBody>
      </p:sp>
      <p:pic>
        <p:nvPicPr>
          <p:cNvPr id="1024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p:cNvSpPr>
            <a:spLocks noGrp="1" noChangeArrowheads="1"/>
          </p:cNvSpPr>
          <p:nvPr>
            <p:ph type="title"/>
          </p:nvPr>
        </p:nvSpPr>
        <p:spPr/>
        <p:txBody>
          <a:bodyPr/>
          <a:lstStyle/>
          <a:p>
            <a:r>
              <a:rPr lang="en-US" altLang="zh-CN" sz="3600">
                <a:latin typeface="Times New Roman" panose="02020603050405020304" pitchFamily="18" charset="0"/>
                <a:sym typeface="宋体" panose="02010600030101010101" pitchFamily="2" charset="-122"/>
              </a:rPr>
              <a:t>7.11 Bagging and Other Ensemble Methods</a:t>
            </a:r>
          </a:p>
        </p:txBody>
      </p:sp>
      <p:sp>
        <p:nvSpPr>
          <p:cNvPr id="11266"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zh-CN" altLang="zh-CN" sz="2600" dirty="0">
                <a:latin typeface="Times New Roman" panose="02020603050405020304" pitchFamily="18" charset="0"/>
              </a:rPr>
              <a:t>Not all techniques for constructing ensembles are designed to make the ensemble more regularized than the individual models. For example, a technique called boosting (</a:t>
            </a:r>
            <a:r>
              <a:rPr lang="zh-CN" altLang="zh-CN" sz="2600" dirty="0">
                <a:solidFill>
                  <a:srgbClr val="00FF00"/>
                </a:solidFill>
                <a:latin typeface="Times New Roman" panose="02020603050405020304" pitchFamily="18" charset="0"/>
              </a:rPr>
              <a:t>Freund and Schapire</a:t>
            </a:r>
            <a:r>
              <a:rPr lang="zh-CN" altLang="zh-CN" dirty="0">
                <a:sym typeface="+mn-ea"/>
              </a:rPr>
              <a:t>,</a:t>
            </a:r>
            <a:r>
              <a:rPr lang="zh-CN" altLang="zh-CN" sz="2600" dirty="0">
                <a:solidFill>
                  <a:srgbClr val="00B050"/>
                </a:solidFill>
                <a:latin typeface="Times New Roman" panose="02020603050405020304" pitchFamily="18" charset="0"/>
              </a:rPr>
              <a:t> </a:t>
            </a:r>
            <a:r>
              <a:rPr lang="zh-CN" altLang="zh-CN" sz="2600" dirty="0">
                <a:solidFill>
                  <a:srgbClr val="00FF00"/>
                </a:solidFill>
                <a:latin typeface="Times New Roman" panose="02020603050405020304" pitchFamily="18" charset="0"/>
              </a:rPr>
              <a:t>1996b</a:t>
            </a:r>
            <a:r>
              <a:rPr lang="zh-CN" altLang="zh-CN" dirty="0">
                <a:sym typeface="+mn-ea"/>
              </a:rPr>
              <a:t>,</a:t>
            </a:r>
            <a:r>
              <a:rPr lang="zh-CN" altLang="zh-CN" sz="2600" dirty="0">
                <a:solidFill>
                  <a:srgbClr val="00FF00"/>
                </a:solidFill>
                <a:latin typeface="Times New Roman" panose="02020603050405020304" pitchFamily="18" charset="0"/>
              </a:rPr>
              <a:t>a</a:t>
            </a:r>
            <a:r>
              <a:rPr lang="zh-CN" altLang="zh-CN" sz="2600" dirty="0">
                <a:latin typeface="Times New Roman" panose="02020603050405020304" pitchFamily="18" charset="0"/>
              </a:rPr>
              <a:t>) constructs an ensemble with higher capacity than the individual models. Boosting has been applied to build ensembles of neural networks (</a:t>
            </a:r>
            <a:r>
              <a:rPr lang="zh-CN" altLang="zh-CN" sz="2600" dirty="0">
                <a:solidFill>
                  <a:srgbClr val="00FF00"/>
                </a:solidFill>
                <a:latin typeface="Times New Roman" panose="02020603050405020304" pitchFamily="18" charset="0"/>
              </a:rPr>
              <a:t>Schwenk and Bengio</a:t>
            </a:r>
            <a:r>
              <a:rPr lang="zh-CN" altLang="zh-CN" dirty="0">
                <a:sym typeface="+mn-ea"/>
              </a:rPr>
              <a:t>,</a:t>
            </a:r>
            <a:r>
              <a:rPr lang="zh-CN" altLang="zh-CN" sz="2600" dirty="0">
                <a:solidFill>
                  <a:srgbClr val="00B050"/>
                </a:solidFill>
                <a:latin typeface="Times New Roman" panose="02020603050405020304" pitchFamily="18" charset="0"/>
              </a:rPr>
              <a:t> </a:t>
            </a:r>
            <a:r>
              <a:rPr lang="zh-CN" altLang="zh-CN" sz="2600" dirty="0">
                <a:solidFill>
                  <a:srgbClr val="00FF00"/>
                </a:solidFill>
                <a:latin typeface="Times New Roman" panose="02020603050405020304" pitchFamily="18" charset="0"/>
              </a:rPr>
              <a:t>1998</a:t>
            </a:r>
            <a:r>
              <a:rPr lang="zh-CN" altLang="zh-CN" sz="2600" dirty="0">
                <a:latin typeface="Times New Roman" panose="02020603050405020304" pitchFamily="18" charset="0"/>
              </a:rPr>
              <a:t>) by incrementally adding neural networks to the ensemble. Boosting has also been applied interpreting an individual neural network as an ensemble (</a:t>
            </a:r>
            <a:r>
              <a:rPr lang="zh-CN" altLang="zh-CN" sz="2600" dirty="0">
                <a:solidFill>
                  <a:srgbClr val="00FF00"/>
                </a:solidFill>
                <a:latin typeface="Times New Roman" panose="02020603050405020304" pitchFamily="18" charset="0"/>
              </a:rPr>
              <a:t>Bengio</a:t>
            </a:r>
            <a:r>
              <a:rPr lang="zh-CN" altLang="zh-CN" sz="2600" dirty="0">
                <a:solidFill>
                  <a:srgbClr val="00B050"/>
                </a:solidFill>
                <a:latin typeface="Times New Roman" panose="02020603050405020304" pitchFamily="18" charset="0"/>
              </a:rPr>
              <a:t> </a:t>
            </a:r>
            <a:r>
              <a:rPr lang="zh-CN" altLang="zh-CN" sz="2600" i="1" dirty="0">
                <a:solidFill>
                  <a:srgbClr val="00FF00"/>
                </a:solidFill>
                <a:latin typeface="Times New Roman" panose="02020603050405020304" pitchFamily="18" charset="0"/>
              </a:rPr>
              <a:t>et al.</a:t>
            </a:r>
            <a:r>
              <a:rPr lang="zh-CN" altLang="zh-CN" dirty="0">
                <a:sym typeface="+mn-ea"/>
              </a:rPr>
              <a:t>,</a:t>
            </a:r>
            <a:r>
              <a:rPr lang="zh-CN" altLang="zh-CN" sz="2600" dirty="0">
                <a:solidFill>
                  <a:srgbClr val="00B050"/>
                </a:solidFill>
                <a:latin typeface="Times New Roman" panose="02020603050405020304" pitchFamily="18" charset="0"/>
              </a:rPr>
              <a:t> </a:t>
            </a:r>
            <a:r>
              <a:rPr lang="zh-CN" altLang="zh-CN" sz="2600" dirty="0">
                <a:solidFill>
                  <a:srgbClr val="00FF00"/>
                </a:solidFill>
                <a:latin typeface="Times New Roman" panose="02020603050405020304" pitchFamily="18" charset="0"/>
              </a:rPr>
              <a:t>2006a</a:t>
            </a:r>
            <a:r>
              <a:rPr lang="zh-CN" altLang="zh-CN" sz="2600" dirty="0">
                <a:latin typeface="Times New Roman" panose="02020603050405020304" pitchFamily="18" charset="0"/>
              </a:rPr>
              <a:t>), incrementally adding hidden units to the neural network.</a:t>
            </a:r>
          </a:p>
        </p:txBody>
      </p:sp>
      <p:pic>
        <p:nvPicPr>
          <p:cNvPr id="11267"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6887A542-3CC7-4FE2-9C50-B8B88C043FE8}"/>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7.1 Parameter Norm Penalties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When our training algorithm minimizes the regularized objective function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m:rPr>
                            <m:nor/>
                          </m:rPr>
                          <a:rPr lang="en-US" altLang="zh-CN" i="1" dirty="0"/>
                          <m:t>J</m:t>
                        </m:r>
                      </m:e>
                    </m:acc>
                  </m:oMath>
                </a14:m>
                <a:r>
                  <a:rPr lang="en-US" altLang="zh-CN" i="1" dirty="0"/>
                  <a:t> </a:t>
                </a:r>
                <a:r>
                  <a:rPr lang="en-US" altLang="zh-CN" sz="2600" dirty="0">
                    <a:latin typeface="Times New Roman" panose="02020603050405020304" pitchFamily="18" charset="0"/>
                    <a:cs typeface="Times New Roman" panose="02020603050405020304" pitchFamily="18" charset="0"/>
                  </a:rPr>
                  <a:t>it  will decrease both the original objective J on the training data and some measure  of the size of the parameters </a:t>
                </a:r>
                <a:r>
                  <a:rPr lang="en-US" altLang="zh-CN" sz="2600" i="1" dirty="0">
                    <a:latin typeface="Times New Roman" panose="02020603050405020304" pitchFamily="18" charset="0"/>
                    <a:cs typeface="Times New Roman" panose="02020603050405020304" pitchFamily="18" charset="0"/>
                  </a:rPr>
                  <a:t>θ </a:t>
                </a:r>
                <a:r>
                  <a:rPr lang="en-US" altLang="zh-CN" sz="2600" dirty="0">
                    <a:latin typeface="Times New Roman" panose="02020603050405020304" pitchFamily="18" charset="0"/>
                    <a:cs typeface="Times New Roman" panose="02020603050405020304" pitchFamily="18" charset="0"/>
                  </a:rPr>
                  <a:t>(or some subset of the parameters). Different  choices for the parameter norm Ω can result in different solutions being preferred.  In this section, we discuss the effects of the various norms when used as penalties  on the model parameters.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806752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1965023" y="378767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Dongdong Dou</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255" y="2207895"/>
            <a:ext cx="8980170" cy="6934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pPr algn="ctr">
              <a:lnSpc>
                <a:spcPct val="150000"/>
              </a:lnSpc>
            </a:pPr>
            <a:r>
              <a:rPr lang="en-US" altLang="zh-CN" sz="3600">
                <a:sym typeface="宋体" panose="02010600030101010101" pitchFamily="2" charset="-122"/>
              </a:rPr>
              <a:t>7.12 Dropout</a:t>
            </a:r>
            <a:endParaRPr lang="zh-CN" altLang="en-US" sz="3600" dirty="0"/>
          </a:p>
        </p:txBody>
      </p:sp>
      <p:sp>
        <p:nvSpPr>
          <p:cNvPr id="8" name="文本框 7"/>
          <p:cNvSpPr txBox="1"/>
          <p:nvPr/>
        </p:nvSpPr>
        <p:spPr>
          <a:xfrm>
            <a:off x="84842" y="544852"/>
            <a:ext cx="12052542" cy="769441"/>
          </a:xfrm>
          <a:prstGeom prst="rect">
            <a:avLst/>
          </a:prstGeom>
          <a:noFill/>
        </p:spPr>
        <p:txBody>
          <a:bodyPr wrap="square" rtlCol="0">
            <a:spAutoFit/>
          </a:bodyPr>
          <a:lstStyle/>
          <a:p>
            <a:pPr algn="ctr"/>
            <a:r>
              <a:rPr lang="en-US" altLang="zh-CN" sz="4400" b="1" dirty="0">
                <a:latin typeface="Times New Roman" panose="02020603050405020304" pitchFamily="18" charset="0"/>
                <a:sym typeface="宋体" panose="02010600030101010101" pitchFamily="2" charset="-122"/>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noChangeArrowheads="1"/>
          </p:cNvSpPr>
          <p:nvPr>
            <p:ph type="title"/>
          </p:nvPr>
        </p:nvSpPr>
        <p:spPr/>
        <p:txBody>
          <a:bodyPr/>
          <a:lstStyle/>
          <a:p>
            <a:r>
              <a:rPr lang="en-US" altLang="zh-CN" sz="3600">
                <a:latin typeface="Times New Roman" panose="02020603050405020304" pitchFamily="18" charset="0"/>
                <a:sym typeface="宋体" panose="02010600030101010101" pitchFamily="2" charset="-122"/>
              </a:rPr>
              <a:t>7.12 Dropout</a:t>
            </a:r>
          </a:p>
        </p:txBody>
      </p:sp>
      <p:sp>
        <p:nvSpPr>
          <p:cNvPr id="13314" name="内容占位符 2"/>
          <p:cNvSpPr>
            <a:spLocks noGrp="1" noChangeArrowheads="1"/>
          </p:cNvSpPr>
          <p:nvPr>
            <p:ph idx="1"/>
          </p:nvPr>
        </p:nvSpPr>
        <p:spPr/>
        <p:txBody>
          <a:bodyPr>
            <a:normAutofit lnSpcReduction="10000"/>
          </a:bodyPr>
          <a:lstStyle/>
          <a:p>
            <a:pPr marL="0" algn="just">
              <a:lnSpc>
                <a:spcPct val="125000"/>
              </a:lnSpc>
              <a:spcBef>
                <a:spcPts val="0"/>
              </a:spcBef>
              <a:buClr>
                <a:srgbClr val="FF0000"/>
              </a:buClr>
              <a:buSzTx/>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Dropout (</a:t>
            </a:r>
            <a:r>
              <a:rPr lang="en-US" altLang="zh-CN" sz="2600" dirty="0">
                <a:solidFill>
                  <a:srgbClr val="00FF00"/>
                </a:solidFill>
                <a:latin typeface="Times New Roman" panose="02020603050405020304" pitchFamily="18" charset="0"/>
              </a:rPr>
              <a:t>Srivastava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a:t>
            </a:r>
            <a:r>
              <a:rPr lang="en-US" altLang="zh-CN" sz="2600" dirty="0">
                <a:latin typeface="Times New Roman" panose="02020603050405020304" pitchFamily="18" charset="0"/>
              </a:rPr>
              <a:t>, </a:t>
            </a:r>
            <a:r>
              <a:rPr lang="en-US" altLang="zh-CN" sz="2600" dirty="0">
                <a:solidFill>
                  <a:srgbClr val="00FF00"/>
                </a:solidFill>
                <a:latin typeface="Times New Roman" panose="02020603050405020304" pitchFamily="18" charset="0"/>
              </a:rPr>
              <a:t>2014</a:t>
            </a:r>
            <a:r>
              <a:rPr lang="en-US" altLang="zh-CN" sz="2600" dirty="0">
                <a:latin typeface="Times New Roman" panose="02020603050405020304" pitchFamily="18" charset="0"/>
              </a:rPr>
              <a:t>) provides a computationally inexpensive but powerful method of regularizing a broad family of models. To a first approximation, dropout can be thought of as a method of making bagging practical for ensembles of very many large neural networks. Bagging involves training multiple models, and evaluating multiple models on each test example. This seems impractical when each model is a large neural network, since training and evaluating such networks is costly in terms of runtime and memory. It is common to use ensembles of five to ten neural networks—</a:t>
            </a:r>
            <a:r>
              <a:rPr lang="en-US" altLang="zh-CN" sz="2600" dirty="0">
                <a:solidFill>
                  <a:srgbClr val="00FF00"/>
                </a:solidFill>
                <a:latin typeface="Times New Roman" panose="02020603050405020304" pitchFamily="18" charset="0"/>
              </a:rPr>
              <a:t>Szegedy</a:t>
            </a:r>
            <a:r>
              <a:rPr lang="en-US" altLang="zh-CN" sz="2600" dirty="0">
                <a:latin typeface="Times New Roman" panose="02020603050405020304" pitchFamily="18" charset="0"/>
              </a:rPr>
              <a:t> </a:t>
            </a:r>
            <a:r>
              <a:rPr lang="en-US" altLang="zh-CN" sz="2600" i="1" dirty="0">
                <a:solidFill>
                  <a:srgbClr val="00FF00"/>
                </a:solidFill>
                <a:latin typeface="Times New Roman" panose="02020603050405020304" pitchFamily="18" charset="0"/>
              </a:rPr>
              <a:t>et al.</a:t>
            </a:r>
            <a:r>
              <a:rPr lang="en-US" altLang="zh-CN" sz="2600" dirty="0">
                <a:latin typeface="Times New Roman" panose="02020603050405020304" pitchFamily="18" charset="0"/>
              </a:rPr>
              <a:t> (</a:t>
            </a:r>
            <a:r>
              <a:rPr lang="en-US" altLang="zh-CN" sz="2600" dirty="0">
                <a:solidFill>
                  <a:srgbClr val="00FF00"/>
                </a:solidFill>
                <a:latin typeface="Times New Roman" panose="02020603050405020304" pitchFamily="18" charset="0"/>
              </a:rPr>
              <a:t>2014a</a:t>
            </a:r>
            <a:r>
              <a:rPr lang="en-US" altLang="zh-CN" sz="2600" dirty="0">
                <a:latin typeface="Times New Roman" panose="02020603050405020304" pitchFamily="18" charset="0"/>
              </a:rPr>
              <a:t>) used six to win the ILSVRC— but more than this rapidly becomes unwieldy. Dropout provides an inexpensive approximation to training and evaluating a bagged ensemble of exponentially many neural networks.</a:t>
            </a:r>
          </a:p>
        </p:txBody>
      </p:sp>
      <p:pic>
        <p:nvPicPr>
          <p:cNvPr id="13315"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14338"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zh-CN" altLang="zh-CN" sz="2600">
                <a:latin typeface="Times New Roman" panose="02020603050405020304" pitchFamily="18" charset="0"/>
                <a:sym typeface="宋体" panose="02010600030101010101" pitchFamily="2" charset="-122"/>
              </a:rPr>
              <a:t>Specifically, dropout trains the ensemble consisting of all sub-networks that can be formed by removing non-output units from an underlying base network, as illustrated in Fig. </a:t>
            </a:r>
            <a:r>
              <a:rPr lang="zh-CN" altLang="zh-CN" sz="2600">
                <a:solidFill>
                  <a:srgbClr val="FF0000"/>
                </a:solidFill>
                <a:latin typeface="Times New Roman" panose="02020603050405020304" pitchFamily="18" charset="0"/>
                <a:sym typeface="宋体" panose="02010600030101010101" pitchFamily="2" charset="-122"/>
              </a:rPr>
              <a:t>7.6</a:t>
            </a:r>
            <a:r>
              <a:rPr lang="zh-CN" altLang="zh-CN" sz="2600">
                <a:latin typeface="Times New Roman" panose="02020603050405020304" pitchFamily="18" charset="0"/>
                <a:sym typeface="宋体" panose="02010600030101010101" pitchFamily="2" charset="-122"/>
              </a:rPr>
              <a:t>. In most modern neural networks, based on a series of affine transformations and nonlinearities, we can effectively remove a unit from a network by multiplying its output value by zero. This procedure requires some slight modification for models such as radial basis function networks, which take the difference between the unit’s state and some reference value. Here, we present the dropout algorithm in terms of multiplication by zero for simplicity, but it can be trivially modified to work with other operations that remove a unit from the network</a:t>
            </a:r>
            <a:r>
              <a:rPr lang="en-US" altLang="zh-CN" sz="2600">
                <a:latin typeface="Times New Roman" panose="02020603050405020304" pitchFamily="18" charset="0"/>
              </a:rPr>
              <a:t>.</a:t>
            </a:r>
          </a:p>
        </p:txBody>
      </p:sp>
      <p:pic>
        <p:nvPicPr>
          <p:cNvPr id="14339"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15362"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a:latin typeface="Times New Roman" panose="02020603050405020304" pitchFamily="18" charset="0"/>
              </a:rPr>
              <a:t>Recall that to learn with bagging, we define </a:t>
            </a:r>
            <a:r>
              <a:rPr lang="en-US" altLang="zh-CN" sz="2600" i="1">
                <a:latin typeface="Times New Roman" panose="02020603050405020304" pitchFamily="18" charset="0"/>
              </a:rPr>
              <a:t>k</a:t>
            </a:r>
            <a:r>
              <a:rPr lang="en-US" altLang="zh-CN" sz="2600">
                <a:latin typeface="Times New Roman" panose="02020603050405020304" pitchFamily="18" charset="0"/>
              </a:rPr>
              <a:t> different models, construct </a:t>
            </a:r>
            <a:r>
              <a:rPr lang="en-US" altLang="zh-CN" sz="2600" i="1">
                <a:latin typeface="Times New Roman" panose="02020603050405020304" pitchFamily="18" charset="0"/>
              </a:rPr>
              <a:t>k</a:t>
            </a:r>
            <a:r>
              <a:rPr lang="en-US" altLang="zh-CN" sz="2600">
                <a:latin typeface="Times New Roman" panose="02020603050405020304" pitchFamily="18" charset="0"/>
              </a:rPr>
              <a:t> different datasets by sampling from the training set with replacement, and then train model </a:t>
            </a:r>
            <a:r>
              <a:rPr lang="en-US" altLang="zh-CN" sz="2600" i="1">
                <a:latin typeface="Times New Roman" panose="02020603050405020304" pitchFamily="18" charset="0"/>
              </a:rPr>
              <a:t>i</a:t>
            </a:r>
            <a:r>
              <a:rPr lang="en-US" altLang="zh-CN" sz="2600">
                <a:latin typeface="Times New Roman" panose="02020603050405020304" pitchFamily="18" charset="0"/>
              </a:rPr>
              <a:t> on dataset </a:t>
            </a:r>
            <a:r>
              <a:rPr lang="en-US" altLang="zh-CN" sz="2600" i="1">
                <a:latin typeface="Times New Roman" panose="02020603050405020304" pitchFamily="18" charset="0"/>
              </a:rPr>
              <a:t>i</a:t>
            </a:r>
            <a:r>
              <a:rPr lang="en-US" altLang="zh-CN" sz="2600">
                <a:latin typeface="Times New Roman" panose="02020603050405020304" pitchFamily="18" charset="0"/>
              </a:rPr>
              <a:t>. Dropout aims to approximate this process, but with an exponentially large number of neural networks. Specifically, to train with dropout, we use a minibatch-based learning algorithm that makes small steps, such as stochastic gradient descent. Each time we load an example into a minibatch, we </a:t>
            </a:r>
            <a:r>
              <a:rPr lang="zh-CN" altLang="zh-CN" dirty="0">
                <a:sym typeface="+mn-ea"/>
              </a:rPr>
              <a:t>randomly sample a different binary mask to apply to all of the input and hidden units in the network.</a:t>
            </a:r>
            <a:endParaRPr lang="en-US" altLang="zh-CN" sz="2600">
              <a:latin typeface="Times New Roman" panose="02020603050405020304" pitchFamily="18" charset="0"/>
            </a:endParaRPr>
          </a:p>
        </p:txBody>
      </p:sp>
      <p:pic>
        <p:nvPicPr>
          <p:cNvPr id="1536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17410" name="内容占位符 2"/>
          <p:cNvSpPr>
            <a:spLocks noGrp="1" noChangeArrowheads="1"/>
          </p:cNvSpPr>
          <p:nvPr>
            <p:ph idx="1"/>
          </p:nvPr>
        </p:nvSpPr>
        <p:spPr/>
        <p:txBody>
          <a:bodyPr>
            <a:noAutofit/>
          </a:bodyPr>
          <a:lstStyle/>
          <a:p>
            <a:pPr marL="0" indent="0" algn="just">
              <a:lnSpc>
                <a:spcPct val="125000"/>
              </a:lnSpc>
              <a:spcBef>
                <a:spcPct val="0"/>
              </a:spcBef>
              <a:buClr>
                <a:srgbClr val="FF0000"/>
              </a:buClr>
              <a:buFont typeface="Arial" panose="020B0604020202020204" pitchFamily="34" charset="0"/>
              <a:buNone/>
            </a:pPr>
            <a:endParaRPr lang="zh-CN" altLang="zh-CN" sz="20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20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20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20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20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20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20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r>
              <a:rPr lang="zh-CN" altLang="zh-CN" sz="2000" dirty="0">
                <a:latin typeface="Times New Roman" panose="02020603050405020304" pitchFamily="18" charset="0"/>
              </a:rPr>
              <a:t>Figure 7.6: Dropout trains an ensemble consisting of all sub-networks that can be constructed by removing non-output units from an underlying base network. Here, we begin with a base network with two visible units and two hidden units. There are sixteen possible subsets of these four units. We show all sixteen subnetworks that may be formed by dropping out different subsets of units from the original network. In this small example, a large proportion of the resulting networks have no input units or no path connecting the input to the output. This problem becomes insignificant for networks with wider layers, where the probability of dropping all possible paths from inputs to outputs becomes smaller.</a:t>
            </a:r>
          </a:p>
        </p:txBody>
      </p:sp>
      <p:pic>
        <p:nvPicPr>
          <p:cNvPr id="16387" name="图片 4" descr="{CN29LW9UINDZCRMIMN9NDU"/>
          <p:cNvPicPr>
            <a:picLocks noChangeAspect="1" noChangeArrowheads="1"/>
          </p:cNvPicPr>
          <p:nvPr/>
        </p:nvPicPr>
        <p:blipFill rotWithShape="1">
          <a:blip r:embed="rId3">
            <a:extLst>
              <a:ext uri="{28A0092B-C50C-407E-A947-70E740481C1C}">
                <a14:useLocalDpi xmlns:a14="http://schemas.microsoft.com/office/drawing/2010/main" val="0"/>
              </a:ext>
            </a:extLst>
          </a:blip>
          <a:srcRect l="5187" r="1"/>
          <a:stretch/>
        </p:blipFill>
        <p:spPr bwMode="auto">
          <a:xfrm>
            <a:off x="3886199" y="133306"/>
            <a:ext cx="6525654" cy="360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0482" name="内容占位符 2"/>
          <p:cNvSpPr>
            <a:spLocks noGrp="1" noChangeArrowheads="1"/>
          </p:cNvSpPr>
          <p:nvPr>
            <p:ph idx="1"/>
          </p:nvPr>
        </p:nvSpPr>
        <p:spPr/>
        <p:txBody>
          <a:bodyPr>
            <a:noAutofit/>
          </a:bodyPr>
          <a:lstStyle/>
          <a:p>
            <a:pPr marL="0" indent="0" algn="just">
              <a:lnSpc>
                <a:spcPct val="125000"/>
              </a:lnSpc>
              <a:spcBef>
                <a:spcPct val="0"/>
              </a:spcBef>
              <a:buClr>
                <a:srgbClr val="FF0000"/>
              </a:buClr>
              <a:buFont typeface="Arial" panose="020B0604020202020204" pitchFamily="34" charset="0"/>
              <a:buNone/>
            </a:pPr>
            <a:endParaRPr lang="zh-CN" altLang="zh-CN" sz="18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18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18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18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18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1800" dirty="0"/>
          </a:p>
          <a:p>
            <a:pPr marL="0" indent="0" algn="just">
              <a:lnSpc>
                <a:spcPct val="125000"/>
              </a:lnSpc>
              <a:spcBef>
                <a:spcPct val="0"/>
              </a:spcBef>
              <a:buClr>
                <a:srgbClr val="FF0000"/>
              </a:buClr>
              <a:buFont typeface="Arial" panose="020B0604020202020204" pitchFamily="34" charset="0"/>
              <a:buNone/>
            </a:pPr>
            <a:endParaRPr lang="zh-CN" altLang="zh-CN" sz="18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18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r>
              <a:rPr lang="zh-CN" altLang="zh-CN" sz="1800" dirty="0">
                <a:latin typeface="Times New Roman" panose="02020603050405020304" pitchFamily="18" charset="0"/>
              </a:rPr>
              <a:t>Figure 7.7: An example of forward propagation through a feedforward network using dropout. (</a:t>
            </a:r>
            <a:r>
              <a:rPr lang="zh-CN" altLang="zh-CN" sz="1800" i="1" dirty="0">
                <a:latin typeface="Times New Roman" panose="02020603050405020304" pitchFamily="18" charset="0"/>
              </a:rPr>
              <a:t>Top</a:t>
            </a:r>
            <a:r>
              <a:rPr lang="zh-CN" altLang="zh-CN" sz="1800" dirty="0">
                <a:latin typeface="Times New Roman" panose="02020603050405020304" pitchFamily="18" charset="0"/>
              </a:rPr>
              <a:t>) In this example, we use a feedforward network with two input units, one hidden layer with two hidden units, and one output unit. (</a:t>
            </a:r>
            <a:r>
              <a:rPr lang="zh-CN" altLang="zh-CN" sz="1800" i="1" dirty="0">
                <a:latin typeface="Times New Roman" panose="02020603050405020304" pitchFamily="18" charset="0"/>
              </a:rPr>
              <a:t>Bottom</a:t>
            </a:r>
            <a:r>
              <a:rPr lang="zh-CN" altLang="zh-CN" sz="1800" dirty="0">
                <a:latin typeface="Times New Roman" panose="02020603050405020304" pitchFamily="18" charset="0"/>
              </a:rPr>
              <a:t>) To perform forward propagation with dropout, we randomly sample a vector </a:t>
            </a:r>
            <a:r>
              <a:rPr lang="zh-CN" altLang="zh-CN" sz="1800" i="1" dirty="0">
                <a:latin typeface="Times New Roman" panose="02020603050405020304" pitchFamily="18" charset="0"/>
              </a:rPr>
              <a:t>µ</a:t>
            </a:r>
            <a:r>
              <a:rPr lang="zh-CN" altLang="zh-CN" sz="1800" dirty="0">
                <a:latin typeface="Times New Roman" panose="02020603050405020304" pitchFamily="18" charset="0"/>
              </a:rPr>
              <a:t> with one entry for each input or hidden unit in the network. The entries of </a:t>
            </a:r>
            <a:r>
              <a:rPr lang="zh-CN" altLang="zh-CN" sz="1800" i="1" dirty="0">
                <a:latin typeface="Times New Roman" panose="02020603050405020304" pitchFamily="18" charset="0"/>
              </a:rPr>
              <a:t>µ</a:t>
            </a:r>
            <a:r>
              <a:rPr lang="zh-CN" altLang="zh-CN" sz="1800" dirty="0">
                <a:latin typeface="Times New Roman" panose="02020603050405020304" pitchFamily="18" charset="0"/>
              </a:rPr>
              <a:t> are binary and are sampled independently from each other. The probability of each entry being 1 is a hyperparameter, usually 0.5 for the hidden layers and 0.8 for the input. Each unit in the network is multiplied by the corresponding mask, and then forward propagation continues through the rest of the network as usual. This is equivalent to randomly selecting one of the sub-networks from </a:t>
            </a:r>
            <a:r>
              <a:rPr lang="zh-CN" altLang="zh-CN" sz="1800" dirty="0">
                <a:solidFill>
                  <a:srgbClr val="FF0000"/>
                </a:solidFill>
                <a:latin typeface="Times New Roman" panose="02020603050405020304" pitchFamily="18" charset="0"/>
              </a:rPr>
              <a:t>Fig. 7.6</a:t>
            </a:r>
            <a:r>
              <a:rPr lang="zh-CN" altLang="zh-CN" sz="1800" dirty="0">
                <a:latin typeface="Times New Roman" panose="02020603050405020304" pitchFamily="18" charset="0"/>
              </a:rPr>
              <a:t> and running forward propagation through it.</a:t>
            </a:r>
          </a:p>
        </p:txBody>
      </p:sp>
      <p:pic>
        <p:nvPicPr>
          <p:cNvPr id="18435" name="图片 5" descr="ETWICQ_04`43_9M3ERJ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8758" y="925226"/>
            <a:ext cx="3387987" cy="271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7" descr="K@$VR_ULEJ0)@8_M`IL@EG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666" y="523875"/>
            <a:ext cx="3894454" cy="311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0482"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zh-CN" altLang="zh-CN" sz="2600" dirty="0">
                <a:latin typeface="Times New Roman" panose="02020603050405020304" pitchFamily="18" charset="0"/>
              </a:rPr>
              <a:t> The mask for each unit is sampled independently from all of the others. The probability of sampling a mask value of one (causing a unit to be included) is a hyperparameter fixed before training begins. It is not a function of the current value of the model parameters or the input example. Typically, an input unit is included with probability 0.8 and a hidden unit is included with probability 0.5. We then run forward propagation, back-propagation, and the learning update as usual. Fig. </a:t>
            </a:r>
            <a:r>
              <a:rPr lang="zh-CN" altLang="zh-CN" sz="2600" dirty="0">
                <a:solidFill>
                  <a:srgbClr val="FF0000"/>
                </a:solidFill>
                <a:latin typeface="Times New Roman" panose="02020603050405020304" pitchFamily="18" charset="0"/>
              </a:rPr>
              <a:t>7.7</a:t>
            </a:r>
            <a:r>
              <a:rPr lang="zh-CN" altLang="zh-CN" sz="2600" dirty="0">
                <a:latin typeface="Times New Roman" panose="02020603050405020304" pitchFamily="18" charset="0"/>
              </a:rPr>
              <a:t> illustrates how to run forward propagation with dropout.</a:t>
            </a:r>
          </a:p>
        </p:txBody>
      </p:sp>
      <p:pic>
        <p:nvPicPr>
          <p:cNvPr id="2048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1506" name="内容占位符 2"/>
          <p:cNvSpPr>
            <a:spLocks noGrp="1" noChangeArrowheads="1"/>
          </p:cNvSpPr>
          <p:nvPr>
            <p:ph idx="1"/>
          </p:nvPr>
        </p:nvSpPr>
        <p:spPr/>
        <p:txBody>
          <a:bodyPr>
            <a:noAutofit/>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zh-CN" altLang="zh-CN" dirty="0">
                <a:latin typeface="Times New Roman" panose="02020603050405020304" pitchFamily="18" charset="0"/>
              </a:rPr>
              <a:t>More formally, suppose that a mask vector µ specifies which units to include, and </a:t>
            </a:r>
            <a:r>
              <a:rPr lang="zh-CN" altLang="zh-CN" i="1" dirty="0">
                <a:latin typeface="Times New Roman" panose="02020603050405020304" pitchFamily="18" charset="0"/>
              </a:rPr>
              <a:t>J </a:t>
            </a:r>
            <a:r>
              <a:rPr lang="zh-CN" altLang="zh-CN" dirty="0">
                <a:latin typeface="Times New Roman" panose="02020603050405020304" pitchFamily="18" charset="0"/>
              </a:rPr>
              <a:t>(</a:t>
            </a:r>
            <a:r>
              <a:rPr lang="zh-CN" altLang="zh-CN" i="1" dirty="0">
                <a:latin typeface="Times New Roman" panose="02020603050405020304" pitchFamily="18" charset="0"/>
              </a:rPr>
              <a:t>θ</a:t>
            </a:r>
            <a:r>
              <a:rPr lang="zh-CN" altLang="zh-CN" dirty="0">
                <a:latin typeface="Times New Roman" panose="02020603050405020304" pitchFamily="18" charset="0"/>
              </a:rPr>
              <a:t>, </a:t>
            </a:r>
            <a:r>
              <a:rPr lang="zh-CN" altLang="zh-CN" b="1" i="1" dirty="0">
                <a:sym typeface="+mn-ea"/>
              </a:rPr>
              <a:t>µ</a:t>
            </a:r>
            <a:r>
              <a:rPr lang="zh-CN" altLang="zh-CN" dirty="0">
                <a:latin typeface="Times New Roman" panose="02020603050405020304" pitchFamily="18" charset="0"/>
              </a:rPr>
              <a:t>) defines the cost of the model defined by parameters </a:t>
            </a:r>
            <a:r>
              <a:rPr lang="zh-CN" altLang="zh-CN" b="1" i="1" dirty="0">
                <a:sym typeface="+mn-ea"/>
              </a:rPr>
              <a:t>θ</a:t>
            </a:r>
            <a:r>
              <a:rPr lang="zh-CN" altLang="zh-CN" dirty="0">
                <a:latin typeface="Times New Roman" panose="02020603050405020304" pitchFamily="18" charset="0"/>
              </a:rPr>
              <a:t> and mask </a:t>
            </a:r>
            <a:r>
              <a:rPr lang="zh-CN" altLang="zh-CN" b="1" i="1" dirty="0">
                <a:latin typeface="Times New Roman" panose="02020603050405020304" pitchFamily="18" charset="0"/>
              </a:rPr>
              <a:t>µ</a:t>
            </a:r>
            <a:r>
              <a:rPr lang="zh-CN" altLang="zh-CN" dirty="0">
                <a:latin typeface="Times New Roman" panose="02020603050405020304" pitchFamily="18" charset="0"/>
              </a:rPr>
              <a:t>. Then dropout training consists in minimizing E</a:t>
            </a:r>
            <a:r>
              <a:rPr lang="zh-CN" altLang="zh-CN" b="1" i="1" baseline="-25000" dirty="0">
                <a:latin typeface="Times New Roman" panose="02020603050405020304" pitchFamily="18" charset="0"/>
              </a:rPr>
              <a:t>µ</a:t>
            </a:r>
            <a:r>
              <a:rPr lang="zh-CN" altLang="zh-CN" i="1" dirty="0">
                <a:latin typeface="Times New Roman" panose="02020603050405020304" pitchFamily="18" charset="0"/>
              </a:rPr>
              <a:t>J</a:t>
            </a:r>
            <a:r>
              <a:rPr lang="zh-CN" altLang="zh-CN" dirty="0">
                <a:latin typeface="Times New Roman" panose="02020603050405020304" pitchFamily="18" charset="0"/>
              </a:rPr>
              <a:t>(</a:t>
            </a:r>
            <a:r>
              <a:rPr lang="zh-CN" altLang="zh-CN" b="1" i="1" dirty="0">
                <a:sym typeface="+mn-ea"/>
              </a:rPr>
              <a:t>θ</a:t>
            </a:r>
            <a:r>
              <a:rPr lang="zh-CN" altLang="zh-CN" dirty="0">
                <a:latin typeface="Times New Roman" panose="02020603050405020304" pitchFamily="18" charset="0"/>
              </a:rPr>
              <a:t>, </a:t>
            </a:r>
            <a:r>
              <a:rPr lang="zh-CN" altLang="zh-CN" b="1" i="1" dirty="0">
                <a:sym typeface="+mn-ea"/>
              </a:rPr>
              <a:t>µ</a:t>
            </a:r>
            <a:r>
              <a:rPr lang="zh-CN" altLang="zh-CN" dirty="0">
                <a:latin typeface="Times New Roman" panose="02020603050405020304" pitchFamily="18" charset="0"/>
              </a:rPr>
              <a:t>). The expectation contains exponentially many terms but we can obtain an unbiased estimate of its gradient by sampling values of </a:t>
            </a:r>
            <a:r>
              <a:rPr lang="zh-CN" altLang="zh-CN" b="1" i="1" dirty="0">
                <a:sym typeface="+mn-ea"/>
              </a:rPr>
              <a:t>µ</a:t>
            </a:r>
            <a:r>
              <a:rPr lang="zh-CN" altLang="zh-CN" dirty="0">
                <a:latin typeface="Times New Roman" panose="02020603050405020304" pitchFamily="18" charset="0"/>
              </a:rPr>
              <a:t>. </a:t>
            </a:r>
          </a:p>
        </p:txBody>
      </p:sp>
      <p:pic>
        <p:nvPicPr>
          <p:cNvPr id="21507"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1506" name="内容占位符 2"/>
          <p:cNvSpPr>
            <a:spLocks noGrp="1" noChangeArrowheads="1"/>
          </p:cNvSpPr>
          <p:nvPr>
            <p:ph idx="1"/>
          </p:nvPr>
        </p:nvSpPr>
        <p:spPr/>
        <p:txBody>
          <a:bodyPr>
            <a:noAutofit/>
          </a:bodyPr>
          <a:lstStyle/>
          <a:p>
            <a:pPr marL="0" indent="0" algn="just">
              <a:lnSpc>
                <a:spcPct val="125000"/>
              </a:lnSpc>
              <a:spcBef>
                <a:spcPct val="0"/>
              </a:spcBef>
              <a:buClr>
                <a:srgbClr val="FF0000"/>
              </a:buClr>
              <a:buFont typeface="Arial" panose="020B0604020202020204" pitchFamily="34" charset="0"/>
              <a:buNone/>
            </a:pPr>
            <a:r>
              <a:rPr lang="en-US" altLang="zh-CN" dirty="0">
                <a:latin typeface="Times New Roman" panose="02020603050405020304" pitchFamily="18" charset="0"/>
              </a:rPr>
              <a:t>        </a:t>
            </a:r>
            <a:r>
              <a:rPr lang="zh-CN" altLang="zh-CN" dirty="0">
                <a:latin typeface="Times New Roman" panose="02020603050405020304" pitchFamily="18" charset="0"/>
              </a:rPr>
              <a:t>Dropout training is not quite the same as bagging training. In the case of bagging, the models are all independent. In the case of dropout, the models share parameters, with each model inheriting a different subset of parameters from the parent neural network. This parameter sharing makes it possible to represent an exponential number of models with a tractable amount of memory. In the case of bagging, each model is trained to convergence on its respective training set. In the case of dropout, typically most models are not explicitly trained at all—usually, the model is large enough that it would be infeasible to sample all possible sub- networks within the lifetime of the universe. </a:t>
            </a:r>
          </a:p>
        </p:txBody>
      </p:sp>
      <p:pic>
        <p:nvPicPr>
          <p:cNvPr id="21507"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2704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2530" name="内容占位符 2"/>
          <p:cNvSpPr>
            <a:spLocks noGrp="1" noChangeArrowheads="1"/>
          </p:cNvSpPr>
          <p:nvPr>
            <p:ph idx="1"/>
          </p:nvPr>
        </p:nvSpPr>
        <p:spPr/>
        <p:txBody>
          <a:bodyPr>
            <a:normAutofit/>
          </a:bodyPr>
          <a:lstStyle/>
          <a:p>
            <a:pPr>
              <a:spcBef>
                <a:spcPct val="0"/>
              </a:spcBef>
              <a:buClr>
                <a:srgbClr val="FF0000"/>
              </a:buClr>
            </a:pPr>
            <a:r>
              <a:rPr lang="zh-CN" altLang="zh-CN" dirty="0"/>
              <a:t>Instead, a tiny fraction of the possible</a:t>
            </a:r>
            <a:r>
              <a:rPr lang="en-US" altLang="zh-CN" dirty="0"/>
              <a:t> </a:t>
            </a:r>
            <a:r>
              <a:rPr lang="en-US" altLang="zh-CN" sz="2600" dirty="0">
                <a:latin typeface="Times New Roman" panose="02020603050405020304" pitchFamily="18" charset="0"/>
              </a:rPr>
              <a:t>sub-networks are each trained for a single step, and the parameter sharing causes the remaining sub-networks to arrive at good settings of the parameters. These are the only differences. Beyond these, dropout follows the bagging algorithm. For example, the training set encountered by each sub-network is indeed a subset of the original training set sampled with replacement</a:t>
            </a:r>
            <a:r>
              <a:rPr lang="en-US" altLang="zh-CN" dirty="0"/>
              <a:t>.</a:t>
            </a:r>
            <a:endParaRPr lang="en-US" altLang="zh-CN" sz="26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r>
              <a:rPr lang="en-US" altLang="zh-CN" sz="2600" dirty="0">
                <a:latin typeface="Times New Roman" panose="02020603050405020304" pitchFamily="18" charset="0"/>
              </a:rPr>
              <a:t>        To make a prediction, a bagged ensemble must accumulate votes from all of its members. We refer to this process as </a:t>
            </a:r>
            <a:r>
              <a:rPr lang="en-US" altLang="zh-CN" sz="2600" i="1" dirty="0">
                <a:latin typeface="Times New Roman" panose="02020603050405020304" pitchFamily="18" charset="0"/>
              </a:rPr>
              <a:t>inference</a:t>
            </a:r>
            <a:r>
              <a:rPr lang="en-US" altLang="zh-CN" sz="2600" dirty="0">
                <a:latin typeface="Times New Roman" panose="02020603050405020304" pitchFamily="18" charset="0"/>
              </a:rPr>
              <a:t> in this context. So far, our description of bagging and dropout has not required that the model be explicitly probabilistic. Now, we assume that the model’s role is to output a probability distribution. </a:t>
            </a:r>
            <a:endParaRPr lang="zh-CN" altLang="zh-CN" sz="2600" dirty="0">
              <a:latin typeface="Times New Roman" panose="02020603050405020304" pitchFamily="18" charset="0"/>
            </a:endParaRPr>
          </a:p>
        </p:txBody>
      </p:sp>
      <p:pic>
        <p:nvPicPr>
          <p:cNvPr id="2253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A93E3E55-95D3-4F15-B0F9-1E28461A28A3}"/>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7.1 Parameter Norm Penalties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Before delving into the regularization behavior of different norms, we note that  for neural networks, we typically choose to use a parameter norm penalty Ω that  penalizes </a:t>
            </a:r>
            <a:r>
              <a:rPr lang="en-US" altLang="zh-CN" sz="2600" b="1" dirty="0">
                <a:latin typeface="Times New Roman" panose="02020603050405020304" pitchFamily="18" charset="0"/>
                <a:cs typeface="Times New Roman" panose="02020603050405020304" pitchFamily="18" charset="0"/>
              </a:rPr>
              <a:t>only the weights</a:t>
            </a:r>
            <a:r>
              <a:rPr lang="en-US" altLang="zh-CN" sz="2600" dirty="0">
                <a:latin typeface="Times New Roman" panose="02020603050405020304" pitchFamily="18" charset="0"/>
                <a:cs typeface="Times New Roman" panose="02020603050405020304" pitchFamily="18" charset="0"/>
              </a:rPr>
              <a:t> of the affine transformation at each layer and leaves  the biases unregularized. The biases typically require less data to fit accurately  than the weights. Each weight specifies how two variables interact. Fitting the  weight well requires observing both variables in a variety of conditions. Each  bias controls only a single variable. This means that we do not induce too much  variance by leaving the biases unregularized. Also, regularizing the bias parameters  can introduce a significant amount of underfitting. We therefore use the vector w  to indicate all of the weights that should be affected by a norm penalty, while the  vector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denotes all of the parameters, including both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and the unregularized  parameters.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9901238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3555"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sz="2600" dirty="0">
                <a:latin typeface="Times New Roman" panose="02020603050405020304" pitchFamily="18" charset="0"/>
              </a:rPr>
              <a:t>In the case of bagging, each model </a:t>
            </a:r>
            <a:r>
              <a:rPr lang="en-US" altLang="zh-CN" sz="2600" i="1" dirty="0" err="1">
                <a:latin typeface="Times New Roman" panose="02020603050405020304" pitchFamily="18" charset="0"/>
              </a:rPr>
              <a:t>i</a:t>
            </a:r>
            <a:r>
              <a:rPr lang="en-US" altLang="zh-CN" sz="2600" dirty="0">
                <a:latin typeface="Times New Roman" panose="02020603050405020304" pitchFamily="18" charset="0"/>
              </a:rPr>
              <a:t> produces a probability distribution  </a:t>
            </a:r>
            <a:r>
              <a:rPr lang="en-US" altLang="zh-CN" sz="2600" b="1" i="1" dirty="0">
                <a:latin typeface="Times New Roman" panose="02020603050405020304" pitchFamily="18" charset="0"/>
              </a:rPr>
              <a:t>p</a:t>
            </a:r>
            <a:r>
              <a:rPr lang="en-US" altLang="zh-CN" sz="2600" baseline="30000" dirty="0">
                <a:latin typeface="Times New Roman" panose="02020603050405020304" pitchFamily="18" charset="0"/>
              </a:rPr>
              <a:t>(</a:t>
            </a:r>
            <a:r>
              <a:rPr lang="en-US" altLang="zh-CN" sz="2600" i="1" baseline="30000" dirty="0" err="1">
                <a:latin typeface="Times New Roman" panose="02020603050405020304" pitchFamily="18" charset="0"/>
              </a:rPr>
              <a:t>i</a:t>
            </a:r>
            <a:r>
              <a:rPr lang="en-US" altLang="zh-CN" sz="2600" baseline="30000" dirty="0">
                <a:latin typeface="Times New Roman" panose="02020603050405020304" pitchFamily="18" charset="0"/>
              </a:rPr>
              <a:t>)</a:t>
            </a:r>
            <a:r>
              <a:rPr lang="en-US" altLang="zh-CN" sz="2600" dirty="0">
                <a:latin typeface="Times New Roman" panose="02020603050405020304" pitchFamily="18" charset="0"/>
              </a:rPr>
              <a:t>(y | </a:t>
            </a:r>
            <a:r>
              <a:rPr lang="en-US" altLang="zh-CN" sz="2600" b="1" i="1" dirty="0">
                <a:latin typeface="Times New Roman" panose="02020603050405020304" pitchFamily="18" charset="0"/>
              </a:rPr>
              <a:t>x</a:t>
            </a:r>
            <a:r>
              <a:rPr lang="en-US" altLang="zh-CN" sz="2600" dirty="0">
                <a:latin typeface="Times New Roman" panose="02020603050405020304" pitchFamily="18" charset="0"/>
              </a:rPr>
              <a:t>). The prediction of the ensemble is given by the arithmetic mean of all of these distributions,</a:t>
            </a:r>
          </a:p>
          <a:p>
            <a:pPr marL="0" indent="0" algn="just">
              <a:lnSpc>
                <a:spcPct val="125000"/>
              </a:lnSpc>
              <a:spcBef>
                <a:spcPct val="0"/>
              </a:spcBef>
              <a:buClr>
                <a:srgbClr val="FF0000"/>
              </a:buClr>
              <a:buFont typeface="Arial" panose="020B0604020202020204" pitchFamily="34" charset="0"/>
              <a:buNone/>
            </a:pPr>
            <a:r>
              <a:rPr lang="en-US" altLang="zh-CN" sz="2600" dirty="0">
                <a:latin typeface="Times New Roman" panose="02020603050405020304" pitchFamily="18" charset="0"/>
              </a:rPr>
              <a:t>		</a:t>
            </a:r>
          </a:p>
          <a:p>
            <a:pPr marL="0" indent="0" algn="just">
              <a:lnSpc>
                <a:spcPct val="125000"/>
              </a:lnSpc>
              <a:spcBef>
                <a:spcPct val="0"/>
              </a:spcBef>
              <a:buClr>
                <a:srgbClr val="FF0000"/>
              </a:buClr>
              <a:buFont typeface="Arial" panose="020B0604020202020204" pitchFamily="34" charset="0"/>
              <a:buNone/>
            </a:pPr>
            <a:endParaRPr lang="en-US" altLang="zh-CN" sz="26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r>
              <a:rPr lang="en-US" altLang="zh-CN" sz="2600" dirty="0">
                <a:latin typeface="Times New Roman" panose="02020603050405020304" pitchFamily="18" charset="0"/>
              </a:rPr>
              <a:t>In the case of dropout, each sub-model defined by mask vector </a:t>
            </a:r>
            <a:r>
              <a:rPr lang="en-US" altLang="zh-CN" sz="2600" b="1" i="1" dirty="0">
                <a:latin typeface="Times New Roman" panose="02020603050405020304" pitchFamily="18" charset="0"/>
              </a:rPr>
              <a:t>µ</a:t>
            </a:r>
            <a:r>
              <a:rPr lang="en-US" altLang="zh-CN" sz="2600" dirty="0">
                <a:latin typeface="Times New Roman" panose="02020603050405020304" pitchFamily="18" charset="0"/>
              </a:rPr>
              <a:t> defines a prob-  ability distribution </a:t>
            </a:r>
            <a:r>
              <a:rPr lang="en-US" altLang="zh-CN" sz="2600" b="1" i="1" dirty="0">
                <a:latin typeface="Times New Roman" panose="02020603050405020304" pitchFamily="18" charset="0"/>
              </a:rPr>
              <a:t>p</a:t>
            </a:r>
            <a:r>
              <a:rPr lang="en-US" altLang="zh-CN" sz="2600" dirty="0">
                <a:latin typeface="Times New Roman" panose="02020603050405020304" pitchFamily="18" charset="0"/>
              </a:rPr>
              <a:t>(y | </a:t>
            </a:r>
            <a:r>
              <a:rPr lang="en-US" altLang="zh-CN" sz="2600" b="1" i="1" dirty="0">
                <a:latin typeface="Times New Roman" panose="02020603050405020304" pitchFamily="18" charset="0"/>
              </a:rPr>
              <a:t>x</a:t>
            </a:r>
            <a:r>
              <a:rPr lang="en-US" altLang="zh-CN" sz="2600" dirty="0">
                <a:latin typeface="Times New Roman" panose="02020603050405020304" pitchFamily="18" charset="0"/>
              </a:rPr>
              <a:t>, </a:t>
            </a:r>
            <a:r>
              <a:rPr lang="en-US" altLang="zh-CN" sz="2600" b="1" i="1" dirty="0">
                <a:latin typeface="Times New Roman" panose="02020603050405020304" pitchFamily="18" charset="0"/>
              </a:rPr>
              <a:t>µ</a:t>
            </a:r>
            <a:r>
              <a:rPr lang="en-US" altLang="zh-CN" sz="2600" dirty="0">
                <a:latin typeface="Times New Roman" panose="02020603050405020304" pitchFamily="18" charset="0"/>
              </a:rPr>
              <a:t>). The arithmetic mean over all masks is given by</a:t>
            </a:r>
          </a:p>
          <a:p>
            <a:pPr marL="0" indent="0" algn="just">
              <a:lnSpc>
                <a:spcPct val="125000"/>
              </a:lnSpc>
              <a:spcBef>
                <a:spcPct val="0"/>
              </a:spcBef>
              <a:buClr>
                <a:srgbClr val="FF0000"/>
              </a:buClr>
              <a:buFont typeface="Arial" panose="020B0604020202020204" pitchFamily="34" charset="0"/>
              <a:buNone/>
            </a:pPr>
            <a:endParaRPr lang="en-US" altLang="zh-CN" sz="26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r>
              <a:rPr lang="en-US" altLang="zh-CN" sz="2600" dirty="0">
                <a:latin typeface="Times New Roman" panose="02020603050405020304" pitchFamily="18" charset="0"/>
              </a:rPr>
              <a:t>where </a:t>
            </a:r>
            <a:r>
              <a:rPr lang="en-US" altLang="zh-CN" sz="2600" i="1" dirty="0">
                <a:latin typeface="Times New Roman" panose="02020603050405020304" pitchFamily="18" charset="0"/>
              </a:rPr>
              <a:t>p</a:t>
            </a:r>
            <a:r>
              <a:rPr lang="en-US" altLang="zh-CN" sz="2600" dirty="0">
                <a:latin typeface="Times New Roman" panose="02020603050405020304" pitchFamily="18" charset="0"/>
              </a:rPr>
              <a:t>(</a:t>
            </a:r>
            <a:r>
              <a:rPr lang="en-US" altLang="zh-CN" sz="2600" b="1" i="1" dirty="0">
                <a:latin typeface="Times New Roman" panose="02020603050405020304" pitchFamily="18" charset="0"/>
              </a:rPr>
              <a:t>µ</a:t>
            </a:r>
            <a:r>
              <a:rPr lang="en-US" altLang="zh-CN" sz="2600" dirty="0">
                <a:latin typeface="Times New Roman" panose="02020603050405020304" pitchFamily="18" charset="0"/>
              </a:rPr>
              <a:t>) is the probability distribution that was used to sample </a:t>
            </a:r>
            <a:r>
              <a:rPr lang="en-US" altLang="zh-CN" sz="2600" b="1" i="1" dirty="0">
                <a:latin typeface="Times New Roman" panose="02020603050405020304" pitchFamily="18" charset="0"/>
              </a:rPr>
              <a:t>µ</a:t>
            </a:r>
            <a:r>
              <a:rPr lang="en-US" altLang="zh-CN" sz="2600" dirty="0">
                <a:latin typeface="Times New Roman" panose="02020603050405020304" pitchFamily="18" charset="0"/>
              </a:rPr>
              <a:t> at training time.</a:t>
            </a:r>
          </a:p>
          <a:p>
            <a:pPr marL="0" indent="0" algn="just">
              <a:lnSpc>
                <a:spcPct val="125000"/>
              </a:lnSpc>
              <a:spcBef>
                <a:spcPct val="0"/>
              </a:spcBef>
              <a:buClr>
                <a:srgbClr val="FF0000"/>
              </a:buClr>
              <a:buFont typeface="Arial" panose="020B0604020202020204" pitchFamily="34" charset="0"/>
              <a:buNone/>
            </a:pPr>
            <a:endParaRPr lang="en-US" altLang="zh-CN" sz="2600"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latin typeface="Times New Roman" panose="02020603050405020304" pitchFamily="18" charset="0"/>
            </a:endParaRPr>
          </a:p>
        </p:txBody>
      </p:sp>
      <p:pic>
        <p:nvPicPr>
          <p:cNvPr id="2" name="图片 1"/>
          <p:cNvPicPr>
            <a:picLocks noChangeAspect="1"/>
          </p:cNvPicPr>
          <p:nvPr/>
        </p:nvPicPr>
        <p:blipFill>
          <a:blip r:embed="rId3"/>
          <a:srcRect t="4731"/>
          <a:stretch>
            <a:fillRect/>
          </a:stretch>
        </p:blipFill>
        <p:spPr>
          <a:xfrm>
            <a:off x="570831" y="2587091"/>
            <a:ext cx="10241547" cy="1022985"/>
          </a:xfrm>
          <a:prstGeom prst="rect">
            <a:avLst/>
          </a:prstGeom>
        </p:spPr>
      </p:pic>
      <p:pic>
        <p:nvPicPr>
          <p:cNvPr id="3" name="图片 2"/>
          <p:cNvPicPr>
            <a:picLocks noChangeAspect="1"/>
          </p:cNvPicPr>
          <p:nvPr/>
        </p:nvPicPr>
        <p:blipFill>
          <a:blip r:embed="rId4"/>
          <a:srcRect b="12129"/>
          <a:stretch>
            <a:fillRect/>
          </a:stretch>
        </p:blipFill>
        <p:spPr>
          <a:xfrm>
            <a:off x="875999" y="4693083"/>
            <a:ext cx="9389711" cy="88328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4578" name="内容占位符 2"/>
          <p:cNvSpPr>
            <a:spLocks noGrp="1" noChangeArrowheads="1"/>
          </p:cNvSpPr>
          <p:nvPr>
            <p:ph idx="1"/>
          </p:nvPr>
        </p:nvSpPr>
        <p:spPr/>
        <p:txBody>
          <a:bodyPr>
            <a:noAutofit/>
          </a:bodyPr>
          <a:lstStyle/>
          <a:p>
            <a:pPr marL="0" algn="just">
              <a:lnSpc>
                <a:spcPct val="125000"/>
              </a:lnSpc>
              <a:buClr>
                <a:srgbClr val="FF0000"/>
              </a:buClr>
              <a:buSzTx/>
              <a:buFont typeface="Arial" panose="020B0604020202020204" pitchFamily="34" charset="0"/>
              <a:buNone/>
            </a:pPr>
            <a:r>
              <a:rPr lang="en-US" altLang="zh-CN" sz="2400" dirty="0">
                <a:sym typeface="+mn-ea"/>
              </a:rPr>
              <a:t>        </a:t>
            </a:r>
            <a:r>
              <a:rPr lang="zh-CN" altLang="zh-CN" sz="2400" dirty="0">
                <a:latin typeface="Times New Roman" panose="02020603050405020304" pitchFamily="18" charset="0"/>
              </a:rPr>
              <a:t>Because this sum includes an exponential number of terms, it is intractable to evaluate except in cases where the structure of the model permits some form of simplification. So far, deep neural nets are not known to permit any tractable simplification. Instead, we can approximate the inference with sampling, by averaging together the output from many masks. Even 10-20 masks are often sufficient to obtain good performance. </a:t>
            </a:r>
          </a:p>
          <a:p>
            <a:pPr marL="0" algn="just">
              <a:lnSpc>
                <a:spcPct val="125000"/>
              </a:lnSpc>
              <a:spcBef>
                <a:spcPts val="0"/>
              </a:spcBef>
              <a:buClr>
                <a:srgbClr val="FF0000"/>
              </a:buClr>
              <a:buSzTx/>
              <a:buFont typeface="Arial" panose="020B0604020202020204" pitchFamily="34" charset="0"/>
              <a:buNone/>
            </a:pPr>
            <a:r>
              <a:rPr lang="en-US" altLang="zh-CN" sz="2400" dirty="0">
                <a:sym typeface="+mn-ea"/>
              </a:rPr>
              <a:t>        </a:t>
            </a:r>
            <a:r>
              <a:rPr lang="zh-CN" altLang="zh-CN" sz="2400" dirty="0">
                <a:latin typeface="Times New Roman" panose="02020603050405020304" pitchFamily="18" charset="0"/>
              </a:rPr>
              <a:t>However, there is an even better approach, that allows us to obtain a good approximation to the predictions of the entire ensemble, at the cost of only one forward propagation. To do so, we change to using the geometric mean rather than the arithmetic mean of the ensemble members’ predicted distributions. </a:t>
            </a:r>
            <a:r>
              <a:rPr lang="zh-CN" altLang="zh-CN" sz="2400" dirty="0">
                <a:solidFill>
                  <a:srgbClr val="00FF00"/>
                </a:solidFill>
                <a:latin typeface="Times New Roman" panose="02020603050405020304" pitchFamily="18" charset="0"/>
              </a:rPr>
              <a:t>Warde- Farley </a:t>
            </a:r>
            <a:r>
              <a:rPr lang="zh-CN" altLang="zh-CN" sz="2400" i="1" dirty="0">
                <a:solidFill>
                  <a:srgbClr val="00FF00"/>
                </a:solidFill>
                <a:latin typeface="Times New Roman" panose="02020603050405020304" pitchFamily="18" charset="0"/>
              </a:rPr>
              <a:t>et al.</a:t>
            </a:r>
            <a:r>
              <a:rPr lang="zh-CN" altLang="zh-CN" sz="2400" dirty="0">
                <a:latin typeface="Times New Roman" panose="02020603050405020304" pitchFamily="18" charset="0"/>
              </a:rPr>
              <a:t> (</a:t>
            </a:r>
            <a:r>
              <a:rPr lang="zh-CN" altLang="zh-CN" sz="2400" dirty="0">
                <a:solidFill>
                  <a:srgbClr val="00FF00"/>
                </a:solidFill>
                <a:latin typeface="Times New Roman" panose="02020603050405020304" pitchFamily="18" charset="0"/>
              </a:rPr>
              <a:t>2014</a:t>
            </a:r>
            <a:r>
              <a:rPr lang="zh-CN" altLang="zh-CN" sz="2400" dirty="0">
                <a:latin typeface="Times New Roman" panose="02020603050405020304" pitchFamily="18" charset="0"/>
              </a:rPr>
              <a:t>) present arguments and empirical evidence that the geometric mean performs comparably to the arithmetic mean in this context.</a:t>
            </a:r>
          </a:p>
        </p:txBody>
      </p:sp>
      <p:pic>
        <p:nvPicPr>
          <p:cNvPr id="24579"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5602" name="内容占位符 2"/>
          <p:cNvSpPr>
            <a:spLocks noGrp="1" noChangeArrowheads="1"/>
          </p:cNvSpPr>
          <p:nvPr>
            <p:ph idx="1"/>
          </p:nvPr>
        </p:nvSpPr>
        <p:spPr/>
        <p:txBody>
          <a:bodyPr>
            <a:normAutofit lnSpcReduction="10000"/>
          </a:bodyPr>
          <a:lstStyle/>
          <a:p>
            <a:pPr marL="0" algn="just">
              <a:lnSpc>
                <a:spcPct val="125000"/>
              </a:lnSpc>
              <a:buClr>
                <a:srgbClr val="FF0000"/>
              </a:buClr>
              <a:buSzTx/>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The geometric mean of multiple probability distributions is not guaranteed to be a probability distribution. To guarantee that the result is a probability distribution, we impose the requirement that none of the sub-models assigns probability 0 to any event, and we renormalize the resulting distribution. The unnormalized probability distribution defined directly by the geometric mean is given by</a:t>
            </a:r>
            <a:endParaRPr lang="en-US" altLang="zh-CN" dirty="0"/>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a:buClr>
                <a:srgbClr val="FF0000"/>
              </a:buClr>
            </a:pPr>
            <a:r>
              <a:rPr lang="en-US" altLang="zh-CN" dirty="0"/>
              <a:t>where </a:t>
            </a:r>
            <a:r>
              <a:rPr lang="en-US" altLang="zh-CN" i="1" dirty="0"/>
              <a:t>d</a:t>
            </a:r>
            <a:r>
              <a:rPr lang="en-US" altLang="zh-CN" dirty="0"/>
              <a:t> is the number of units that may be dropped. Here we use a uniform distribution over </a:t>
            </a:r>
            <a:r>
              <a:rPr lang="en-US" altLang="zh-CN" b="1" i="1" dirty="0"/>
              <a:t>µ</a:t>
            </a:r>
            <a:r>
              <a:rPr lang="en-US" altLang="zh-CN" dirty="0"/>
              <a:t> to simplify the presentation, but non-uniform distributions are also possible. </a:t>
            </a:r>
            <a:endParaRPr lang="en-US" altLang="zh-CN" sz="2600" dirty="0">
              <a:latin typeface="Times New Roman" panose="02020603050405020304" pitchFamily="18" charset="0"/>
            </a:endParaRPr>
          </a:p>
        </p:txBody>
      </p:sp>
      <p:pic>
        <p:nvPicPr>
          <p:cNvPr id="2560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图片 4" descr="ZM7FZ}9Q{1{M4D4`N3J8LM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70" y="3429000"/>
            <a:ext cx="10806430" cy="128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5602" name="内容占位符 2"/>
          <p:cNvSpPr>
            <a:spLocks noGrp="1" noChangeArrowheads="1"/>
          </p:cNvSpPr>
          <p:nvPr>
            <p:ph idx="1"/>
          </p:nvPr>
        </p:nvSpPr>
        <p:spPr/>
        <p:txBody>
          <a:bodyPr>
            <a:normAutofit/>
          </a:bodyPr>
          <a:lstStyle/>
          <a:p>
            <a:pPr marL="0" algn="just">
              <a:lnSpc>
                <a:spcPct val="125000"/>
              </a:lnSpc>
              <a:buClr>
                <a:srgbClr val="FF0000"/>
              </a:buClr>
              <a:buSzTx/>
              <a:buFont typeface="Arial" panose="020B0604020202020204" pitchFamily="34" charset="0"/>
              <a:buNone/>
            </a:pPr>
            <a:r>
              <a:rPr lang="en-US" altLang="zh-CN" sz="2600" dirty="0">
                <a:latin typeface="Times New Roman" panose="02020603050405020304" pitchFamily="18" charset="0"/>
              </a:rPr>
              <a:t>To make predictions we must re-normalize the ensemble:</a:t>
            </a: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r>
              <a:rPr lang="en-US" altLang="zh-CN" sz="2600" dirty="0">
                <a:latin typeface="Times New Roman" panose="02020603050405020304" pitchFamily="18" charset="0"/>
              </a:rPr>
              <a:t>A key insight (</a:t>
            </a:r>
            <a:r>
              <a:rPr lang="en-US" altLang="zh-CN" sz="2600" dirty="0">
                <a:solidFill>
                  <a:srgbClr val="00FF00"/>
                </a:solidFill>
                <a:latin typeface="Times New Roman" panose="02020603050405020304" pitchFamily="18" charset="0"/>
              </a:rPr>
              <a:t>Hinton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a:t>
            </a:r>
            <a:r>
              <a:rPr lang="en-US" altLang="zh-CN" dirty="0">
                <a:sym typeface="+mn-ea"/>
              </a:rPr>
              <a:t>,</a:t>
            </a:r>
            <a:r>
              <a:rPr lang="en-US" altLang="zh-CN" sz="2600" dirty="0">
                <a:solidFill>
                  <a:srgbClr val="00B050"/>
                </a:solidFill>
                <a:latin typeface="Times New Roman" panose="02020603050405020304" pitchFamily="18" charset="0"/>
              </a:rPr>
              <a:t> </a:t>
            </a:r>
            <a:r>
              <a:rPr lang="en-US" altLang="zh-CN" sz="2600" dirty="0">
                <a:solidFill>
                  <a:srgbClr val="00FF00"/>
                </a:solidFill>
                <a:latin typeface="Times New Roman" panose="02020603050405020304" pitchFamily="18" charset="0"/>
              </a:rPr>
              <a:t>2012c</a:t>
            </a:r>
            <a:r>
              <a:rPr lang="en-US" altLang="zh-CN" sz="2600" dirty="0">
                <a:latin typeface="Times New Roman" panose="02020603050405020304" pitchFamily="18" charset="0"/>
              </a:rPr>
              <a:t>) involved in dropout is that we can approximate </a:t>
            </a:r>
            <a:r>
              <a:rPr lang="en-US" altLang="zh-CN" sz="2600" i="1" dirty="0" err="1">
                <a:latin typeface="Times New Roman" panose="02020603050405020304" pitchFamily="18" charset="0"/>
              </a:rPr>
              <a:t>p</a:t>
            </a:r>
            <a:r>
              <a:rPr lang="en-US" altLang="zh-CN" sz="2600" baseline="-25000" dirty="0" err="1">
                <a:latin typeface="Times New Roman" panose="02020603050405020304" pitchFamily="18" charset="0"/>
              </a:rPr>
              <a:t>ensemble</a:t>
            </a:r>
            <a:r>
              <a:rPr lang="en-US" altLang="zh-CN" sz="2600" dirty="0">
                <a:latin typeface="Times New Roman" panose="02020603050405020304" pitchFamily="18" charset="0"/>
              </a:rPr>
              <a:t> by evaluating p(</a:t>
            </a:r>
            <a:r>
              <a:rPr lang="en-US" altLang="zh-CN" sz="2600" i="1" dirty="0">
                <a:latin typeface="Times New Roman" panose="02020603050405020304" pitchFamily="18" charset="0"/>
              </a:rPr>
              <a:t>y</a:t>
            </a:r>
            <a:r>
              <a:rPr lang="en-US" altLang="zh-CN" sz="2600" dirty="0">
                <a:latin typeface="Times New Roman" panose="02020603050405020304" pitchFamily="18" charset="0"/>
              </a:rPr>
              <a:t> | </a:t>
            </a:r>
            <a:r>
              <a:rPr lang="en-US" altLang="zh-CN" sz="2600" b="1" i="1" dirty="0">
                <a:latin typeface="Times New Roman" panose="02020603050405020304" pitchFamily="18" charset="0"/>
              </a:rPr>
              <a:t>x</a:t>
            </a:r>
            <a:r>
              <a:rPr lang="en-US" altLang="zh-CN" sz="2600" dirty="0">
                <a:latin typeface="Times New Roman" panose="02020603050405020304" pitchFamily="18" charset="0"/>
              </a:rPr>
              <a:t>) in one model: the model with all units, but with the weights going out of unit </a:t>
            </a:r>
            <a:r>
              <a:rPr lang="en-US" altLang="zh-CN" sz="2600" dirty="0" err="1">
                <a:latin typeface="Times New Roman" panose="02020603050405020304" pitchFamily="18" charset="0"/>
              </a:rPr>
              <a:t>i</a:t>
            </a:r>
            <a:r>
              <a:rPr lang="en-US" altLang="zh-CN" sz="2600" dirty="0">
                <a:latin typeface="Times New Roman" panose="02020603050405020304" pitchFamily="18" charset="0"/>
              </a:rPr>
              <a:t> multiplied by the probability of including unit </a:t>
            </a:r>
            <a:r>
              <a:rPr lang="en-US" altLang="zh-CN" sz="2600" i="1" dirty="0" err="1">
                <a:latin typeface="Times New Roman" panose="02020603050405020304" pitchFamily="18" charset="0"/>
              </a:rPr>
              <a:t>i</a:t>
            </a:r>
            <a:r>
              <a:rPr lang="en-US" altLang="zh-CN" sz="2600" dirty="0">
                <a:latin typeface="Times New Roman" panose="02020603050405020304" pitchFamily="18" charset="0"/>
              </a:rPr>
              <a:t>. The motivation for this modification is to capture the right expected value of the output from that unit. We call this approach the </a:t>
            </a:r>
            <a:r>
              <a:rPr lang="en-US" altLang="zh-CN" sz="2600" i="1" dirty="0">
                <a:latin typeface="Times New Roman" panose="02020603050405020304" pitchFamily="18" charset="0"/>
              </a:rPr>
              <a:t>weight scaling inference rule.</a:t>
            </a: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p:txBody>
      </p:sp>
      <p:pic>
        <p:nvPicPr>
          <p:cNvPr id="2560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rcRect t="9294" b="8579"/>
          <a:stretch>
            <a:fillRect/>
          </a:stretch>
        </p:blipFill>
        <p:spPr>
          <a:xfrm>
            <a:off x="2128120" y="1819170"/>
            <a:ext cx="9004935" cy="116713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5602" name="内容占位符 2"/>
          <p:cNvSpPr>
            <a:spLocks noGrp="1" noChangeArrowheads="1"/>
          </p:cNvSpPr>
          <p:nvPr>
            <p:ph idx="1"/>
          </p:nvPr>
        </p:nvSpPr>
        <p:spPr/>
        <p:txBody>
          <a:bodyPr>
            <a:normAutofit/>
          </a:bodyPr>
          <a:lstStyle/>
          <a:p>
            <a:pPr marL="0" algn="just">
              <a:lnSpc>
                <a:spcPct val="125000"/>
              </a:lnSpc>
              <a:buClr>
                <a:srgbClr val="FF0000"/>
              </a:buClr>
              <a:buSzTx/>
              <a:buFont typeface="Arial" panose="020B0604020202020204" pitchFamily="34" charset="0"/>
              <a:buNone/>
            </a:pPr>
            <a:r>
              <a:rPr lang="en-US" altLang="zh-CN" sz="2600" dirty="0">
                <a:latin typeface="Times New Roman" panose="02020603050405020304" pitchFamily="18" charset="0"/>
              </a:rPr>
              <a:t>There is not yet any theoretical argument for the accuracy of this approximate inference rule in deep nonlinear networks, but empirically it performs very well. 	</a:t>
            </a:r>
          </a:p>
          <a:p>
            <a:pPr marL="0" algn="just">
              <a:lnSpc>
                <a:spcPct val="125000"/>
              </a:lnSpc>
              <a:spcBef>
                <a:spcPts val="0"/>
              </a:spcBef>
              <a:buClr>
                <a:srgbClr val="FF0000"/>
              </a:buClr>
              <a:buSzTx/>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Because we usually use an inclusion probability of     , the weight scaling rule usually amounts to dividing the weights by 2 at the end of training, and then using the model as usual. Another way to achieve the same result is to multiply the states of the units by 2 during training. Either way, the goal is to make sure that the expected total input to a unit at test time is roughly the same as the expected total input to that unit at train time, even though half the units at train time are missing on average.</a:t>
            </a:r>
          </a:p>
        </p:txBody>
      </p:sp>
      <p:pic>
        <p:nvPicPr>
          <p:cNvPr id="25603" name="图片 3" descr="u=1907756794,293736522&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4148806426"/>
              </p:ext>
            </p:extLst>
          </p:nvPr>
        </p:nvGraphicFramePr>
        <p:xfrm>
          <a:off x="8092771" y="2078913"/>
          <a:ext cx="284480" cy="578485"/>
        </p:xfrm>
        <a:graphic>
          <a:graphicData uri="http://schemas.openxmlformats.org/presentationml/2006/ole">
            <mc:AlternateContent xmlns:mc="http://schemas.openxmlformats.org/markup-compatibility/2006">
              <mc:Choice xmlns:v="urn:schemas-microsoft-com:vml" Requires="v">
                <p:oleObj spid="_x0000_s168992" r:id="rId4" imgW="152400" imgH="393700" progId="Equation.KSEE3">
                  <p:embed/>
                </p:oleObj>
              </mc:Choice>
              <mc:Fallback>
                <p:oleObj r:id="rId4" imgW="152400" imgH="393700" progId="Equation.KSEE3">
                  <p:embed/>
                  <p:pic>
                    <p:nvPicPr>
                      <p:cNvPr id="3" name="对象 2">
                        <a:hlinkClick r:id="" action="ppaction://ole?verb=0"/>
                      </p:cNvPr>
                      <p:cNvPicPr/>
                      <p:nvPr/>
                    </p:nvPicPr>
                    <p:blipFill>
                      <a:blip r:embed="rId5"/>
                      <a:stretch>
                        <a:fillRect/>
                      </a:stretch>
                    </p:blipFill>
                    <p:spPr>
                      <a:xfrm>
                        <a:off x="8092771" y="2078913"/>
                        <a:ext cx="284480" cy="578485"/>
                      </a:xfrm>
                      <a:prstGeom prst="rect">
                        <a:avLst/>
                      </a:prstGeom>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5602" name="内容占位符 2"/>
          <p:cNvSpPr>
            <a:spLocks noGrp="1" noChangeArrowheads="1"/>
          </p:cNvSpPr>
          <p:nvPr>
            <p:ph idx="1"/>
          </p:nvPr>
        </p:nvSpPr>
        <p:spPr/>
        <p:txBody>
          <a:bodyPr>
            <a:normAutofit/>
          </a:bodyPr>
          <a:lstStyle/>
          <a:p>
            <a:pPr marL="0" algn="just">
              <a:lnSpc>
                <a:spcPct val="125000"/>
              </a:lnSpc>
              <a:buClr>
                <a:srgbClr val="FF0000"/>
              </a:buClr>
              <a:buSzTx/>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For many classes of models that do not have nonlinear hidden units, the weight scaling inference rule is exact. For a simple example, consider a softmax regression classifier with </a:t>
            </a:r>
            <a:r>
              <a:rPr lang="en-US" altLang="zh-CN" sz="2600" i="1" dirty="0">
                <a:latin typeface="Times New Roman" panose="02020603050405020304" pitchFamily="18" charset="0"/>
              </a:rPr>
              <a:t>n</a:t>
            </a:r>
            <a:r>
              <a:rPr lang="en-US" altLang="zh-CN" sz="2600" dirty="0">
                <a:latin typeface="Times New Roman" panose="02020603050405020304" pitchFamily="18" charset="0"/>
              </a:rPr>
              <a:t> input variables represented by the vector </a:t>
            </a:r>
            <a:r>
              <a:rPr lang="en-US" altLang="zh-CN" sz="2600" b="1" dirty="0">
                <a:latin typeface="Times New Roman" panose="02020603050405020304" pitchFamily="18" charset="0"/>
              </a:rPr>
              <a:t>v</a:t>
            </a:r>
            <a:r>
              <a:rPr lang="en-US" altLang="zh-CN" sz="2600" dirty="0">
                <a:latin typeface="Times New Roman" panose="02020603050405020304" pitchFamily="18" charset="0"/>
              </a:rPr>
              <a:t>:</a:t>
            </a: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r>
              <a:rPr lang="en-US" altLang="zh-CN" sz="2600" dirty="0">
                <a:latin typeface="Times New Roman" panose="02020603050405020304" pitchFamily="18" charset="0"/>
              </a:rPr>
              <a:t>We can index into the family of sub-models by element-wise multiplication of the input with a binary vector </a:t>
            </a:r>
            <a:r>
              <a:rPr lang="en-US" altLang="zh-CN" sz="2600" i="1" dirty="0">
                <a:latin typeface="Times New Roman" panose="02020603050405020304" pitchFamily="18" charset="0"/>
              </a:rPr>
              <a:t>d</a:t>
            </a:r>
            <a:r>
              <a:rPr lang="en-US" altLang="zh-CN" sz="2600" dirty="0">
                <a:latin typeface="Times New Roman" panose="02020603050405020304" pitchFamily="18" charset="0"/>
              </a:rPr>
              <a:t>:</a:t>
            </a: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p:txBody>
      </p:sp>
      <p:pic>
        <p:nvPicPr>
          <p:cNvPr id="2560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2748280" y="2780030"/>
            <a:ext cx="7314565" cy="820420"/>
          </a:xfrm>
          <a:prstGeom prst="rect">
            <a:avLst/>
          </a:prstGeom>
        </p:spPr>
      </p:pic>
      <p:pic>
        <p:nvPicPr>
          <p:cNvPr id="4" name="图片 3"/>
          <p:cNvPicPr>
            <a:picLocks noChangeAspect="1"/>
          </p:cNvPicPr>
          <p:nvPr/>
        </p:nvPicPr>
        <p:blipFill>
          <a:blip r:embed="rId4"/>
          <a:stretch>
            <a:fillRect/>
          </a:stretch>
        </p:blipFill>
        <p:spPr>
          <a:xfrm>
            <a:off x="3193415" y="4953953"/>
            <a:ext cx="6869430" cy="70231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5602" name="内容占位符 2"/>
          <p:cNvSpPr>
            <a:spLocks noGrp="1" noChangeArrowheads="1"/>
          </p:cNvSpPr>
          <p:nvPr>
            <p:ph idx="1"/>
          </p:nvPr>
        </p:nvSpPr>
        <p:spPr/>
        <p:txBody>
          <a:bodyPr>
            <a:normAutofit/>
          </a:bodyPr>
          <a:lstStyle/>
          <a:p>
            <a:pPr marL="0" algn="just">
              <a:lnSpc>
                <a:spcPct val="125000"/>
              </a:lnSpc>
              <a:buClr>
                <a:srgbClr val="FF0000"/>
              </a:buClr>
              <a:buSzTx/>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The ensemble predictor is defined by re-normalizing the geometric mean over all ensemble members’ predictions:</a:t>
            </a: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r>
              <a:rPr lang="en-US" altLang="zh-CN" sz="2600" dirty="0">
                <a:latin typeface="Times New Roman" panose="02020603050405020304" pitchFamily="18" charset="0"/>
              </a:rPr>
              <a:t>where</a:t>
            </a: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p:txBody>
      </p:sp>
      <p:pic>
        <p:nvPicPr>
          <p:cNvPr id="2560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stretch>
            <a:fillRect/>
          </a:stretch>
        </p:blipFill>
        <p:spPr>
          <a:xfrm>
            <a:off x="2661920" y="2092960"/>
            <a:ext cx="7790815" cy="1303655"/>
          </a:xfrm>
          <a:prstGeom prst="rect">
            <a:avLst/>
          </a:prstGeom>
        </p:spPr>
      </p:pic>
      <p:pic>
        <p:nvPicPr>
          <p:cNvPr id="5" name="图片 4"/>
          <p:cNvPicPr>
            <a:picLocks noChangeAspect="1"/>
          </p:cNvPicPr>
          <p:nvPr/>
        </p:nvPicPr>
        <p:blipFill>
          <a:blip r:embed="rId4"/>
          <a:stretch>
            <a:fillRect/>
          </a:stretch>
        </p:blipFill>
        <p:spPr>
          <a:xfrm>
            <a:off x="2415540" y="4261485"/>
            <a:ext cx="8103870" cy="139509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5602" name="内容占位符 2"/>
          <p:cNvSpPr>
            <a:spLocks noGrp="1" noChangeArrowheads="1"/>
          </p:cNvSpPr>
          <p:nvPr>
            <p:ph idx="1"/>
          </p:nvPr>
        </p:nvSpPr>
        <p:spPr/>
        <p:txBody>
          <a:bodyPr>
            <a:normAutofit/>
          </a:bodyPr>
          <a:lstStyle/>
          <a:p>
            <a:pPr marL="0" algn="just">
              <a:lnSpc>
                <a:spcPct val="125000"/>
              </a:lnSpc>
              <a:buClr>
                <a:srgbClr val="FF0000"/>
              </a:buClr>
              <a:buSzTx/>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To see that the weight scaling rule is exact, we can simplify   </a:t>
            </a:r>
            <a:r>
              <a:rPr lang="en-US" altLang="zh-CN" sz="2600" baseline="-25000" dirty="0">
                <a:latin typeface="Times New Roman" panose="02020603050405020304" pitchFamily="18" charset="0"/>
              </a:rPr>
              <a:t>ensemble</a:t>
            </a:r>
            <a:r>
              <a:rPr lang="en-US" altLang="zh-CN" sz="2600" dirty="0">
                <a:latin typeface="Times New Roman" panose="02020603050405020304" pitchFamily="18" charset="0"/>
              </a:rPr>
              <a:t>:</a:t>
            </a: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p:txBody>
      </p:sp>
      <p:pic>
        <p:nvPicPr>
          <p:cNvPr id="25603" name="图片 3" descr="u=1907756794,293736522&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a:hlinkClick r:id="" action="ppaction://ole?verb=0"/>
          </p:cNvPr>
          <p:cNvGraphicFramePr>
            <a:graphicFrameLocks noChangeAspect="1"/>
          </p:cNvGraphicFramePr>
          <p:nvPr/>
        </p:nvGraphicFramePr>
        <p:xfrm>
          <a:off x="8962162" y="852646"/>
          <a:ext cx="358775" cy="629920"/>
        </p:xfrm>
        <a:graphic>
          <a:graphicData uri="http://schemas.openxmlformats.org/presentationml/2006/ole">
            <mc:AlternateContent xmlns:mc="http://schemas.openxmlformats.org/markup-compatibility/2006">
              <mc:Choice xmlns:v="urn:schemas-microsoft-com:vml" Requires="v">
                <p:oleObj spid="_x0000_s170015" r:id="rId4" imgW="152400" imgH="266700" progId="Equation.KSEE3">
                  <p:embed/>
                </p:oleObj>
              </mc:Choice>
              <mc:Fallback>
                <p:oleObj r:id="rId4" imgW="152400" imgH="266700" progId="Equation.KSEE3">
                  <p:embed/>
                  <p:pic>
                    <p:nvPicPr>
                      <p:cNvPr id="4" name="对象 3">
                        <a:hlinkClick r:id="" action="ppaction://ole?verb=0"/>
                      </p:cNvPr>
                      <p:cNvPicPr/>
                      <p:nvPr/>
                    </p:nvPicPr>
                    <p:blipFill>
                      <a:blip r:embed="rId5"/>
                      <a:stretch>
                        <a:fillRect/>
                      </a:stretch>
                    </p:blipFill>
                    <p:spPr>
                      <a:xfrm>
                        <a:off x="8962162" y="852646"/>
                        <a:ext cx="358775" cy="629920"/>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1912620" y="1802130"/>
            <a:ext cx="7940675" cy="2848610"/>
          </a:xfrm>
          <a:prstGeom prst="rect">
            <a:avLst/>
          </a:prstGeom>
        </p:spPr>
      </p:pic>
      <p:pic>
        <p:nvPicPr>
          <p:cNvPr id="8" name="图片 7"/>
          <p:cNvPicPr>
            <a:picLocks noChangeAspect="1"/>
          </p:cNvPicPr>
          <p:nvPr/>
        </p:nvPicPr>
        <p:blipFill>
          <a:blip r:embed="rId7"/>
          <a:stretch>
            <a:fillRect/>
          </a:stretch>
        </p:blipFill>
        <p:spPr>
          <a:xfrm>
            <a:off x="2239010" y="4650740"/>
            <a:ext cx="7713345" cy="150114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图片 3" descr="u=1907756794,293736522&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25602" name="内容占位符 2"/>
          <p:cNvSpPr>
            <a:spLocks noGrp="1" noChangeArrowheads="1"/>
          </p:cNvSpPr>
          <p:nvPr>
            <p:ph idx="1"/>
          </p:nvPr>
        </p:nvSpPr>
        <p:spPr/>
        <p:txBody>
          <a:bodyPr>
            <a:normAutofit lnSpcReduction="10000"/>
          </a:bodyPr>
          <a:lstStyle/>
          <a:p>
            <a:pPr marL="0" algn="just">
              <a:lnSpc>
                <a:spcPct val="125000"/>
              </a:lnSpc>
              <a:buClr>
                <a:srgbClr val="FF0000"/>
              </a:buClr>
              <a:buSzTx/>
              <a:buFont typeface="Arial" panose="020B0604020202020204" pitchFamily="34" charset="0"/>
              <a:buNone/>
            </a:pPr>
            <a:r>
              <a:rPr lang="en-US" altLang="zh-CN" sz="2600" dirty="0">
                <a:latin typeface="Times New Roman" panose="02020603050405020304" pitchFamily="18" charset="0"/>
              </a:rPr>
              <a:t>Because     will be normalized, we can safely ignore multiplication by factors that are constant with respect to </a:t>
            </a:r>
            <a:r>
              <a:rPr lang="en-US" altLang="zh-CN" sz="2600" i="1" dirty="0">
                <a:latin typeface="Times New Roman" panose="02020603050405020304" pitchFamily="18" charset="0"/>
              </a:rPr>
              <a:t>y</a:t>
            </a:r>
            <a:r>
              <a:rPr lang="en-US" altLang="zh-CN" sz="2600" dirty="0">
                <a:latin typeface="Times New Roman" panose="02020603050405020304" pitchFamily="18" charset="0"/>
              </a:rPr>
              <a:t>:</a:t>
            </a: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a:p>
            <a:pPr marL="0" algn="just">
              <a:lnSpc>
                <a:spcPct val="125000"/>
              </a:lnSpc>
              <a:buClr>
                <a:srgbClr val="FF0000"/>
              </a:buClr>
              <a:buSzTx/>
              <a:buFont typeface="Arial" panose="020B0604020202020204" pitchFamily="34" charset="0"/>
              <a:buNone/>
            </a:pPr>
            <a:r>
              <a:rPr lang="en-US" altLang="zh-CN" sz="2600" dirty="0">
                <a:latin typeface="Times New Roman" panose="02020603050405020304" pitchFamily="18" charset="0"/>
              </a:rPr>
              <a:t>Substituting this back into </a:t>
            </a:r>
            <a:r>
              <a:rPr lang="en-US" altLang="zh-CN" sz="2600" dirty="0">
                <a:solidFill>
                  <a:schemeClr val="tx1"/>
                </a:solidFill>
                <a:latin typeface="Times New Roman" panose="02020603050405020304" pitchFamily="18" charset="0"/>
              </a:rPr>
              <a:t>Eq.</a:t>
            </a:r>
            <a:r>
              <a:rPr lang="en-US" altLang="zh-CN" sz="2600" dirty="0">
                <a:solidFill>
                  <a:srgbClr val="CD1212"/>
                </a:solidFill>
                <a:latin typeface="Times New Roman" panose="02020603050405020304" pitchFamily="18" charset="0"/>
              </a:rPr>
              <a:t> </a:t>
            </a:r>
            <a:r>
              <a:rPr lang="en-US" altLang="zh-CN" sz="2600" dirty="0">
                <a:solidFill>
                  <a:srgbClr val="FF0000"/>
                </a:solidFill>
                <a:latin typeface="Times New Roman" panose="02020603050405020304" pitchFamily="18" charset="0"/>
              </a:rPr>
              <a:t>7.58</a:t>
            </a:r>
            <a:r>
              <a:rPr lang="en-US" altLang="zh-CN" sz="2600" dirty="0">
                <a:latin typeface="Times New Roman" panose="02020603050405020304" pitchFamily="18" charset="0"/>
              </a:rPr>
              <a:t> we obtain a softmax classifier with weights    </a:t>
            </a:r>
            <a:r>
              <a:rPr lang="en-US" altLang="zh-CN" sz="2600" b="1" i="1" dirty="0">
                <a:latin typeface="Times New Roman" panose="02020603050405020304" pitchFamily="18" charset="0"/>
              </a:rPr>
              <a:t>W</a:t>
            </a:r>
            <a:r>
              <a:rPr lang="en-US" altLang="zh-CN" sz="2600" dirty="0">
                <a:latin typeface="Times New Roman" panose="02020603050405020304" pitchFamily="18" charset="0"/>
              </a:rPr>
              <a:t>.</a:t>
            </a:r>
          </a:p>
          <a:p>
            <a:pPr marL="0" algn="just">
              <a:lnSpc>
                <a:spcPct val="125000"/>
              </a:lnSpc>
              <a:buClr>
                <a:srgbClr val="FF0000"/>
              </a:buClr>
              <a:buSzTx/>
              <a:buFont typeface="Arial" panose="020B0604020202020204" pitchFamily="34" charset="0"/>
              <a:buNone/>
            </a:pPr>
            <a:endParaRPr lang="en-US" altLang="zh-CN" sz="2600" dirty="0">
              <a:latin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1592565095"/>
              </p:ext>
            </p:extLst>
          </p:nvPr>
        </p:nvGraphicFramePr>
        <p:xfrm>
          <a:off x="1705108" y="911337"/>
          <a:ext cx="349250" cy="629920"/>
        </p:xfrm>
        <a:graphic>
          <a:graphicData uri="http://schemas.openxmlformats.org/presentationml/2006/ole">
            <mc:AlternateContent xmlns:mc="http://schemas.openxmlformats.org/markup-compatibility/2006">
              <mc:Choice xmlns:v="urn:schemas-microsoft-com:vml" Requires="v">
                <p:oleObj spid="_x0000_s171070" r:id="rId4" imgW="152400" imgH="266700" progId="Equation.KSEE3">
                  <p:embed/>
                </p:oleObj>
              </mc:Choice>
              <mc:Fallback>
                <p:oleObj r:id="rId4" imgW="152400" imgH="266700" progId="Equation.KSEE3">
                  <p:embed/>
                  <p:pic>
                    <p:nvPicPr>
                      <p:cNvPr id="2" name="对象 1">
                        <a:hlinkClick r:id="" action="ppaction://ole?verb=0"/>
                      </p:cNvPr>
                      <p:cNvPicPr/>
                      <p:nvPr/>
                    </p:nvPicPr>
                    <p:blipFill>
                      <a:blip r:embed="rId5"/>
                      <a:stretch>
                        <a:fillRect/>
                      </a:stretch>
                    </p:blipFill>
                    <p:spPr>
                      <a:xfrm>
                        <a:off x="1705108" y="911337"/>
                        <a:ext cx="349250" cy="629920"/>
                      </a:xfrm>
                      <a:prstGeom prst="rect">
                        <a:avLst/>
                      </a:prstGeom>
                    </p:spPr>
                  </p:pic>
                </p:oleObj>
              </mc:Fallback>
            </mc:AlternateContent>
          </a:graphicData>
        </a:graphic>
      </p:graphicFrame>
      <p:pic>
        <p:nvPicPr>
          <p:cNvPr id="5" name="图片 4"/>
          <p:cNvPicPr>
            <a:picLocks noChangeAspect="1"/>
          </p:cNvPicPr>
          <p:nvPr/>
        </p:nvPicPr>
        <p:blipFill>
          <a:blip r:embed="rId6"/>
          <a:stretch>
            <a:fillRect/>
          </a:stretch>
        </p:blipFill>
        <p:spPr>
          <a:xfrm>
            <a:off x="1753235" y="2190750"/>
            <a:ext cx="7934960" cy="3125470"/>
          </a:xfrm>
          <a:prstGeom prst="rect">
            <a:avLst/>
          </a:prstGeom>
        </p:spPr>
      </p:pic>
      <p:graphicFrame>
        <p:nvGraphicFramePr>
          <p:cNvPr id="9" name="对象 8">
            <a:hlinkClick r:id="" action="ppaction://ole?verb=0"/>
          </p:cNvPr>
          <p:cNvGraphicFramePr>
            <a:graphicFrameLocks noChangeAspect="1"/>
          </p:cNvGraphicFramePr>
          <p:nvPr/>
        </p:nvGraphicFramePr>
        <p:xfrm>
          <a:off x="10902950" y="5469890"/>
          <a:ext cx="415290" cy="697865"/>
        </p:xfrm>
        <a:graphic>
          <a:graphicData uri="http://schemas.openxmlformats.org/presentationml/2006/ole">
            <mc:AlternateContent xmlns:mc="http://schemas.openxmlformats.org/markup-compatibility/2006">
              <mc:Choice xmlns:v="urn:schemas-microsoft-com:vml" Requires="v">
                <p:oleObj spid="_x0000_s171071" r:id="rId7" imgW="152400" imgH="393700" progId="Equation.KSEE3">
                  <p:embed/>
                </p:oleObj>
              </mc:Choice>
              <mc:Fallback>
                <p:oleObj r:id="rId7" imgW="152400" imgH="393700" progId="Equation.KSEE3">
                  <p:embed/>
                  <p:pic>
                    <p:nvPicPr>
                      <p:cNvPr id="9" name="对象 8">
                        <a:hlinkClick r:id="" action="ppaction://ole?verb=0"/>
                      </p:cNvPr>
                      <p:cNvPicPr/>
                      <p:nvPr/>
                    </p:nvPicPr>
                    <p:blipFill>
                      <a:blip r:embed="rId8"/>
                      <a:stretch>
                        <a:fillRect/>
                      </a:stretch>
                    </p:blipFill>
                    <p:spPr>
                      <a:xfrm>
                        <a:off x="10902950" y="5469890"/>
                        <a:ext cx="415290" cy="697865"/>
                      </a:xfrm>
                      <a:prstGeom prst="rect">
                        <a:avLst/>
                      </a:prstGeom>
                    </p:spPr>
                  </p:pic>
                </p:oleObj>
              </mc:Fallback>
            </mc:AlternateContent>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2770" name="内容占位符 2"/>
          <p:cNvSpPr>
            <a:spLocks noGrp="1" noChangeArrowheads="1"/>
          </p:cNvSpPr>
          <p:nvPr>
            <p:ph idx="1"/>
          </p:nvPr>
        </p:nvSpPr>
        <p:spPr/>
        <p:txBody>
          <a:bodyPr>
            <a:normAutofit fontScale="92500"/>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The weight scaling rule is also exact in other settings, including regression networks with conditionally normal outputs, and deep networks that have hidden layers without nonlinearities. However, the weight scaling rule is only an approxi- mation for deep models that have nonlinearities. Though the approximation has not been theoretically characterized, it often works well, empirically. </a:t>
            </a:r>
            <a:r>
              <a:rPr lang="en-US" altLang="zh-CN" sz="2600" dirty="0">
                <a:solidFill>
                  <a:srgbClr val="00FF00"/>
                </a:solidFill>
                <a:latin typeface="Times New Roman" panose="02020603050405020304" pitchFamily="18" charset="0"/>
              </a:rPr>
              <a:t>Goodfellow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a:t>
            </a:r>
            <a:r>
              <a:rPr lang="en-US" altLang="zh-CN" sz="2600" dirty="0">
                <a:solidFill>
                  <a:srgbClr val="00B050"/>
                </a:solidFill>
                <a:latin typeface="Times New Roman" panose="02020603050405020304" pitchFamily="18" charset="0"/>
              </a:rPr>
              <a:t> </a:t>
            </a:r>
            <a:r>
              <a:rPr lang="en-US" altLang="zh-CN" dirty="0">
                <a:sym typeface="+mn-ea"/>
              </a:rPr>
              <a:t>(</a:t>
            </a:r>
            <a:r>
              <a:rPr lang="en-US" altLang="zh-CN" sz="2600" dirty="0">
                <a:solidFill>
                  <a:srgbClr val="00FF00"/>
                </a:solidFill>
                <a:latin typeface="Times New Roman" panose="02020603050405020304" pitchFamily="18" charset="0"/>
              </a:rPr>
              <a:t>2013a</a:t>
            </a:r>
            <a:r>
              <a:rPr lang="en-US" altLang="zh-CN" dirty="0">
                <a:sym typeface="+mn-ea"/>
              </a:rPr>
              <a:t>)</a:t>
            </a:r>
            <a:r>
              <a:rPr lang="en-US" altLang="zh-CN" sz="2600" dirty="0">
                <a:latin typeface="Times New Roman" panose="02020603050405020304" pitchFamily="18" charset="0"/>
              </a:rPr>
              <a:t> found experimentally that the weight scaling approximation can work better (in terms of classification accuracy) than Monte Carlo approximations to the ensemble predictor. </a:t>
            </a:r>
            <a:r>
              <a:rPr lang="en-US" altLang="zh-CN" dirty="0">
                <a:sym typeface="+mn-ea"/>
              </a:rPr>
              <a:t>This held true even when the Monte Carlo approximation was allowed to sample up to 1,000 sub-networks. </a:t>
            </a:r>
            <a:r>
              <a:rPr lang="en-US" altLang="zh-CN" dirty="0">
                <a:solidFill>
                  <a:srgbClr val="00FF00"/>
                </a:solidFill>
                <a:sym typeface="+mn-ea"/>
              </a:rPr>
              <a:t>Gal and Ghahramani </a:t>
            </a:r>
            <a:r>
              <a:rPr lang="en-US" altLang="zh-CN" dirty="0">
                <a:sym typeface="+mn-ea"/>
              </a:rPr>
              <a:t>(</a:t>
            </a:r>
            <a:r>
              <a:rPr lang="en-US" altLang="zh-CN" dirty="0">
                <a:solidFill>
                  <a:srgbClr val="00FF00"/>
                </a:solidFill>
                <a:sym typeface="+mn-ea"/>
              </a:rPr>
              <a:t>2015</a:t>
            </a:r>
            <a:r>
              <a:rPr lang="en-US" altLang="zh-CN" dirty="0">
                <a:sym typeface="+mn-ea"/>
              </a:rPr>
              <a:t>) found that some models obtain better classification accuracy using twenty samples and the Monte Carlo approximation. It appears that the optimal choice of inference approximation is problem-dependent. </a:t>
            </a:r>
            <a:endParaRPr lang="en-US" altLang="zh-CN" dirty="0">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zh-CN" altLang="zh-CN" sz="2600" dirty="0">
              <a:latin typeface="Times New Roman" panose="02020603050405020304" pitchFamily="18" charset="0"/>
            </a:endParaRPr>
          </a:p>
        </p:txBody>
      </p:sp>
      <p:pic>
        <p:nvPicPr>
          <p:cNvPr id="3277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7.1 Parameter Norm Penalties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In the context of neural networks, it is sometimes desirable to use a separate  penalty with a different α coefficient for each layer of the network. Because it can  be expensive to search for the correct value of multiple hyperparameters, it is still  reasonable to use the same weight decay at all layers just to reduce the search  space.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198685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2770" name="内容占位符 2"/>
          <p:cNvSpPr>
            <a:spLocks noGrp="1" noChangeArrowheads="1"/>
          </p:cNvSpPr>
          <p:nvPr>
            <p:ph idx="1"/>
          </p:nvPr>
        </p:nvSpPr>
        <p:spPr/>
        <p:txBody>
          <a:bodyPr>
            <a:normAutofit lnSpcReduction="10000"/>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zh-CN" altLang="zh-CN" sz="2600">
                <a:solidFill>
                  <a:srgbClr val="00FF00"/>
                </a:solidFill>
                <a:latin typeface="Times New Roman" panose="02020603050405020304" pitchFamily="18" charset="0"/>
              </a:rPr>
              <a:t>Srivastava </a:t>
            </a:r>
            <a:r>
              <a:rPr lang="zh-CN" altLang="zh-CN" sz="2600" i="1">
                <a:solidFill>
                  <a:srgbClr val="00FF00"/>
                </a:solidFill>
                <a:latin typeface="Times New Roman" panose="02020603050405020304" pitchFamily="18" charset="0"/>
              </a:rPr>
              <a:t>et al.</a:t>
            </a:r>
            <a:r>
              <a:rPr lang="zh-CN" altLang="zh-CN" sz="2600">
                <a:solidFill>
                  <a:srgbClr val="00FF00"/>
                </a:solidFill>
                <a:latin typeface="Times New Roman" panose="02020603050405020304" pitchFamily="18" charset="0"/>
              </a:rPr>
              <a:t> </a:t>
            </a:r>
            <a:r>
              <a:rPr lang="zh-CN" altLang="zh-CN" sz="2600">
                <a:solidFill>
                  <a:schemeClr val="tx1"/>
                </a:solidFill>
                <a:latin typeface="Times New Roman" panose="02020603050405020304" pitchFamily="18" charset="0"/>
              </a:rPr>
              <a:t>(</a:t>
            </a:r>
            <a:r>
              <a:rPr lang="zh-CN" altLang="zh-CN" sz="2600">
                <a:solidFill>
                  <a:srgbClr val="00FF00"/>
                </a:solidFill>
                <a:latin typeface="Times New Roman" panose="02020603050405020304" pitchFamily="18" charset="0"/>
              </a:rPr>
              <a:t>2014</a:t>
            </a:r>
            <a:r>
              <a:rPr lang="zh-CN" altLang="zh-CN" sz="2600">
                <a:solidFill>
                  <a:schemeClr val="tx1"/>
                </a:solidFill>
                <a:latin typeface="Times New Roman" panose="02020603050405020304" pitchFamily="18" charset="0"/>
              </a:rPr>
              <a:t>)</a:t>
            </a:r>
            <a:r>
              <a:rPr lang="zh-CN" altLang="zh-CN" sz="2600">
                <a:latin typeface="Times New Roman" panose="02020603050405020304" pitchFamily="18" charset="0"/>
              </a:rPr>
              <a:t> </a:t>
            </a:r>
            <a:r>
              <a:rPr lang="en-US" altLang="zh-CN" sz="2600" dirty="0">
                <a:latin typeface="Times New Roman" panose="02020603050405020304" pitchFamily="18" charset="0"/>
              </a:rPr>
              <a:t>showed that dropout is more effective than other standard computationally inexpensive regularizers, such as weight decay, filter norm constraints and sparse activity regularization. Dropout may also be combined with other forms of regularization to yield a further improvement.</a:t>
            </a:r>
          </a:p>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zh-CN" altLang="zh-CN" sz="2600">
                <a:latin typeface="Times New Roman" panose="02020603050405020304" pitchFamily="18" charset="0"/>
              </a:rPr>
              <a:t>One advantage of dropout is that it is very computationally cheap. Using dropout during training requires only </a:t>
            </a:r>
            <a:r>
              <a:rPr lang="zh-CN" altLang="zh-CN" sz="2600" i="1">
                <a:latin typeface="Times New Roman" panose="02020603050405020304" pitchFamily="18" charset="0"/>
              </a:rPr>
              <a:t>O</a:t>
            </a:r>
            <a:r>
              <a:rPr lang="zh-CN" altLang="zh-CN" sz="2600">
                <a:latin typeface="Times New Roman" panose="02020603050405020304" pitchFamily="18" charset="0"/>
              </a:rPr>
              <a:t>(</a:t>
            </a:r>
            <a:r>
              <a:rPr lang="zh-CN" altLang="zh-CN" sz="2600" i="1">
                <a:latin typeface="Times New Roman" panose="02020603050405020304" pitchFamily="18" charset="0"/>
              </a:rPr>
              <a:t>n</a:t>
            </a:r>
            <a:r>
              <a:rPr lang="zh-CN" altLang="zh-CN" sz="2600">
                <a:latin typeface="Times New Roman" panose="02020603050405020304" pitchFamily="18" charset="0"/>
              </a:rPr>
              <a:t>) computation per example per update, to generate n random binary numbers and multiply them by the state. Depending on the implementation, it may also require </a:t>
            </a:r>
            <a:r>
              <a:rPr lang="zh-CN" altLang="zh-CN" sz="2600" i="1">
                <a:latin typeface="Times New Roman" panose="02020603050405020304" pitchFamily="18" charset="0"/>
              </a:rPr>
              <a:t>O</a:t>
            </a:r>
            <a:r>
              <a:rPr lang="zh-CN" altLang="zh-CN" sz="2600">
                <a:latin typeface="Times New Roman" panose="02020603050405020304" pitchFamily="18" charset="0"/>
              </a:rPr>
              <a:t>(</a:t>
            </a:r>
            <a:r>
              <a:rPr lang="zh-CN" altLang="zh-CN" sz="2600" i="1">
                <a:latin typeface="Times New Roman" panose="02020603050405020304" pitchFamily="18" charset="0"/>
              </a:rPr>
              <a:t>n</a:t>
            </a:r>
            <a:r>
              <a:rPr lang="zh-CN" altLang="zh-CN" sz="2600">
                <a:latin typeface="Times New Roman" panose="02020603050405020304" pitchFamily="18" charset="0"/>
              </a:rPr>
              <a:t>) memory to store these binary numbers until the back-propagation stage. Running inference in the trained modelhas the same cost per-example as if dropout were not used, though we must pay the cost of dividing the weights by 2 once before beginning to run inference on examples.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2770"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Another significant advantage of dropout is that it does not significantly limit the type of model or training procedure that can be used. It works well with nearly any model that uses a distributed representation and can be trained with stochastic gradient descent. This includes feedforward neural networks, probabilistic models such as restricted Boltzmann machines (</a:t>
            </a:r>
            <a:r>
              <a:rPr lang="en-US" altLang="zh-CN" sz="2600" dirty="0">
                <a:solidFill>
                  <a:srgbClr val="00FF00"/>
                </a:solidFill>
                <a:latin typeface="Times New Roman" panose="02020603050405020304" pitchFamily="18" charset="0"/>
              </a:rPr>
              <a:t>Srivastava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a:t>
            </a:r>
            <a:r>
              <a:rPr lang="en-US" altLang="zh-CN" dirty="0">
                <a:sym typeface="+mn-ea"/>
              </a:rPr>
              <a:t>,</a:t>
            </a:r>
            <a:r>
              <a:rPr lang="en-US" altLang="zh-CN" sz="2600" dirty="0">
                <a:solidFill>
                  <a:srgbClr val="00B050"/>
                </a:solidFill>
                <a:latin typeface="Times New Roman" panose="02020603050405020304" pitchFamily="18" charset="0"/>
              </a:rPr>
              <a:t> </a:t>
            </a:r>
            <a:r>
              <a:rPr lang="en-US" altLang="zh-CN" sz="2600" dirty="0">
                <a:solidFill>
                  <a:srgbClr val="00FF00"/>
                </a:solidFill>
                <a:latin typeface="Times New Roman" panose="02020603050405020304" pitchFamily="18" charset="0"/>
              </a:rPr>
              <a:t>2014</a:t>
            </a:r>
            <a:r>
              <a:rPr lang="en-US" altLang="zh-CN" sz="2600" dirty="0">
                <a:latin typeface="Times New Roman" panose="02020603050405020304" pitchFamily="18" charset="0"/>
              </a:rPr>
              <a:t>), and recurrent neural networks (</a:t>
            </a:r>
            <a:r>
              <a:rPr lang="en-US" altLang="zh-CN" sz="2600" dirty="0">
                <a:solidFill>
                  <a:srgbClr val="00FF00"/>
                </a:solidFill>
                <a:latin typeface="Times New Roman" panose="02020603050405020304" pitchFamily="18" charset="0"/>
              </a:rPr>
              <a:t>Bayer and Osendorfer</a:t>
            </a:r>
            <a:r>
              <a:rPr lang="en-US" altLang="zh-CN" dirty="0">
                <a:sym typeface="+mn-ea"/>
              </a:rPr>
              <a:t>,</a:t>
            </a:r>
            <a:r>
              <a:rPr lang="en-US" altLang="zh-CN" sz="2600" dirty="0">
                <a:solidFill>
                  <a:srgbClr val="00B050"/>
                </a:solidFill>
                <a:latin typeface="Times New Roman" panose="02020603050405020304" pitchFamily="18" charset="0"/>
              </a:rPr>
              <a:t> </a:t>
            </a:r>
            <a:r>
              <a:rPr lang="en-US" altLang="zh-CN" sz="2600" dirty="0">
                <a:solidFill>
                  <a:srgbClr val="00FF00"/>
                </a:solidFill>
                <a:latin typeface="Times New Roman" panose="02020603050405020304" pitchFamily="18" charset="0"/>
              </a:rPr>
              <a:t>2014</a:t>
            </a:r>
            <a:r>
              <a:rPr lang="en-US" altLang="zh-CN" sz="2600" dirty="0">
                <a:latin typeface="Times New Roman" panose="02020603050405020304" pitchFamily="18" charset="0"/>
              </a:rPr>
              <a:t>; </a:t>
            </a:r>
            <a:r>
              <a:rPr lang="en-US" altLang="zh-CN" sz="2600" dirty="0">
                <a:solidFill>
                  <a:srgbClr val="00FF00"/>
                </a:solidFill>
                <a:latin typeface="Times New Roman" panose="02020603050405020304" pitchFamily="18" charset="0"/>
              </a:rPr>
              <a:t>Pascanu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a:t>
            </a:r>
            <a:r>
              <a:rPr lang="en-US" altLang="zh-CN" dirty="0">
                <a:sym typeface="+mn-ea"/>
              </a:rPr>
              <a:t>,</a:t>
            </a:r>
            <a:r>
              <a:rPr lang="en-US" altLang="zh-CN" sz="2600" dirty="0">
                <a:solidFill>
                  <a:srgbClr val="00B050"/>
                </a:solidFill>
                <a:latin typeface="Times New Roman" panose="02020603050405020304" pitchFamily="18" charset="0"/>
              </a:rPr>
              <a:t> </a:t>
            </a:r>
            <a:r>
              <a:rPr lang="en-US" altLang="zh-CN" sz="2600" dirty="0">
                <a:solidFill>
                  <a:srgbClr val="00FF00"/>
                </a:solidFill>
                <a:latin typeface="Times New Roman" panose="02020603050405020304" pitchFamily="18" charset="0"/>
              </a:rPr>
              <a:t>2014a</a:t>
            </a:r>
            <a:r>
              <a:rPr lang="en-US" altLang="zh-CN" sz="2600" dirty="0">
                <a:latin typeface="Times New Roman" panose="02020603050405020304" pitchFamily="18" charset="0"/>
              </a:rPr>
              <a:t>). Many other regularization strategies of comparable power impose more severe restrictions on the architecture of the model.</a:t>
            </a:r>
          </a:p>
        </p:txBody>
      </p:sp>
      <p:pic>
        <p:nvPicPr>
          <p:cNvPr id="3277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2770"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Though the cost per-step of applying dropout to a specific model is negligible, the cost of using dropout in a complete system can be significant. Because dropout is a regularization technique, it reduces the effective capacity of a model. To offset this effect, we must increase the size of the model. Typically the optimal validation set error is much lower when using dropout, but this comes at the cost of a much larger model and many more iterations of the training algorithm. For very large datasets, regularization confers little reduction in generalization error. In these cases, the computational cost of using dropout and larger models may outweigh the benefit of regularization. </a:t>
            </a:r>
          </a:p>
        </p:txBody>
      </p:sp>
      <p:pic>
        <p:nvPicPr>
          <p:cNvPr id="3277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4818"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zh-CN" altLang="zh-CN" sz="2600" dirty="0">
                <a:latin typeface="Times New Roman" panose="02020603050405020304" pitchFamily="18" charset="0"/>
              </a:rPr>
              <a:t>When extremely few labeled training examples are available, dropout is less effective. Bayesian neural networks (</a:t>
            </a:r>
            <a:r>
              <a:rPr lang="zh-CN" altLang="zh-CN" sz="2600" dirty="0">
                <a:solidFill>
                  <a:srgbClr val="00FF00"/>
                </a:solidFill>
                <a:latin typeface="Times New Roman" panose="02020603050405020304" pitchFamily="18" charset="0"/>
              </a:rPr>
              <a:t>Neal</a:t>
            </a:r>
            <a:r>
              <a:rPr lang="en-US" altLang="zh-CN" dirty="0">
                <a:sym typeface="+mn-ea"/>
              </a:rPr>
              <a:t>,</a:t>
            </a:r>
            <a:r>
              <a:rPr lang="zh-CN" altLang="zh-CN" sz="2600" dirty="0">
                <a:solidFill>
                  <a:srgbClr val="00B050"/>
                </a:solidFill>
                <a:latin typeface="Times New Roman" panose="02020603050405020304" pitchFamily="18" charset="0"/>
              </a:rPr>
              <a:t> </a:t>
            </a:r>
            <a:r>
              <a:rPr lang="zh-CN" altLang="zh-CN" sz="2600" dirty="0">
                <a:solidFill>
                  <a:srgbClr val="00FF00"/>
                </a:solidFill>
                <a:latin typeface="Times New Roman" panose="02020603050405020304" pitchFamily="18" charset="0"/>
              </a:rPr>
              <a:t>1996</a:t>
            </a:r>
            <a:r>
              <a:rPr lang="zh-CN" altLang="zh-CN" sz="2600" dirty="0">
                <a:latin typeface="Times New Roman" panose="02020603050405020304" pitchFamily="18" charset="0"/>
              </a:rPr>
              <a:t>) outperform dropout on the Alternative Splicing Dataset (</a:t>
            </a:r>
            <a:r>
              <a:rPr lang="zh-CN" altLang="zh-CN" sz="2600" dirty="0">
                <a:solidFill>
                  <a:srgbClr val="00FF00"/>
                </a:solidFill>
                <a:latin typeface="Times New Roman" panose="02020603050405020304" pitchFamily="18" charset="0"/>
              </a:rPr>
              <a:t>Xiong </a:t>
            </a:r>
            <a:r>
              <a:rPr lang="zh-CN" altLang="zh-CN" sz="2600" i="1" dirty="0">
                <a:solidFill>
                  <a:srgbClr val="00FF00"/>
                </a:solidFill>
                <a:latin typeface="Times New Roman" panose="02020603050405020304" pitchFamily="18" charset="0"/>
              </a:rPr>
              <a:t>et al</a:t>
            </a:r>
            <a:r>
              <a:rPr lang="zh-CN" altLang="zh-CN" sz="2600" dirty="0">
                <a:solidFill>
                  <a:srgbClr val="00FF00"/>
                </a:solidFill>
                <a:latin typeface="Times New Roman" panose="02020603050405020304" pitchFamily="18" charset="0"/>
              </a:rPr>
              <a:t>.</a:t>
            </a:r>
            <a:r>
              <a:rPr lang="en-US" altLang="zh-CN" dirty="0">
                <a:sym typeface="+mn-ea"/>
              </a:rPr>
              <a:t>,</a:t>
            </a:r>
            <a:r>
              <a:rPr lang="zh-CN" altLang="zh-CN" sz="2600" dirty="0">
                <a:solidFill>
                  <a:srgbClr val="00B050"/>
                </a:solidFill>
                <a:latin typeface="Times New Roman" panose="02020603050405020304" pitchFamily="18" charset="0"/>
              </a:rPr>
              <a:t> </a:t>
            </a:r>
            <a:r>
              <a:rPr lang="zh-CN" altLang="zh-CN" sz="2600" dirty="0">
                <a:solidFill>
                  <a:srgbClr val="00FF00"/>
                </a:solidFill>
                <a:latin typeface="Times New Roman" panose="02020603050405020304" pitchFamily="18" charset="0"/>
              </a:rPr>
              <a:t>2011</a:t>
            </a:r>
            <a:r>
              <a:rPr lang="zh-CN" altLang="zh-CN" sz="2600" dirty="0">
                <a:latin typeface="Times New Roman" panose="02020603050405020304" pitchFamily="18" charset="0"/>
              </a:rPr>
              <a:t>) where fewer than 5,000 examples are available (</a:t>
            </a:r>
            <a:r>
              <a:rPr lang="zh-CN" altLang="zh-CN" sz="2600" dirty="0">
                <a:solidFill>
                  <a:srgbClr val="00FF00"/>
                </a:solidFill>
                <a:latin typeface="Times New Roman" panose="02020603050405020304" pitchFamily="18" charset="0"/>
              </a:rPr>
              <a:t>Srivastava </a:t>
            </a:r>
            <a:r>
              <a:rPr lang="zh-CN" altLang="zh-CN" sz="2600" i="1" dirty="0">
                <a:solidFill>
                  <a:srgbClr val="00FF00"/>
                </a:solidFill>
                <a:latin typeface="Times New Roman" panose="02020603050405020304" pitchFamily="18" charset="0"/>
              </a:rPr>
              <a:t>et al</a:t>
            </a:r>
            <a:r>
              <a:rPr lang="zh-CN" altLang="zh-CN" sz="2600" dirty="0">
                <a:solidFill>
                  <a:srgbClr val="00FF00"/>
                </a:solidFill>
                <a:latin typeface="Times New Roman" panose="02020603050405020304" pitchFamily="18" charset="0"/>
              </a:rPr>
              <a:t>.</a:t>
            </a:r>
            <a:r>
              <a:rPr lang="en-US" altLang="zh-CN" dirty="0">
                <a:sym typeface="+mn-ea"/>
              </a:rPr>
              <a:t>,</a:t>
            </a:r>
            <a:r>
              <a:rPr lang="zh-CN" altLang="zh-CN" sz="2600" dirty="0">
                <a:solidFill>
                  <a:srgbClr val="00B050"/>
                </a:solidFill>
                <a:latin typeface="Times New Roman" panose="02020603050405020304" pitchFamily="18" charset="0"/>
              </a:rPr>
              <a:t> </a:t>
            </a:r>
            <a:r>
              <a:rPr lang="zh-CN" altLang="zh-CN" sz="2600" dirty="0">
                <a:solidFill>
                  <a:srgbClr val="00FF00"/>
                </a:solidFill>
                <a:latin typeface="Times New Roman" panose="02020603050405020304" pitchFamily="18" charset="0"/>
              </a:rPr>
              <a:t>2014</a:t>
            </a:r>
            <a:r>
              <a:rPr lang="zh-CN" altLang="zh-CN" sz="2600" dirty="0">
                <a:latin typeface="Times New Roman" panose="02020603050405020304" pitchFamily="18" charset="0"/>
              </a:rPr>
              <a:t>). When additional unlabeled data is available, unsupervised feature learning can gain an advantage over dropout. </a:t>
            </a:r>
          </a:p>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zh-CN" altLang="zh-CN" sz="2600" dirty="0">
                <a:solidFill>
                  <a:srgbClr val="00FF00"/>
                </a:solidFill>
                <a:latin typeface="Times New Roman" panose="02020603050405020304" pitchFamily="18" charset="0"/>
              </a:rPr>
              <a:t>Wager </a:t>
            </a:r>
            <a:r>
              <a:rPr lang="zh-CN" altLang="zh-CN" sz="2600" i="1" dirty="0">
                <a:solidFill>
                  <a:srgbClr val="00FF00"/>
                </a:solidFill>
                <a:latin typeface="Times New Roman" panose="02020603050405020304" pitchFamily="18" charset="0"/>
              </a:rPr>
              <a:t>et al. </a:t>
            </a:r>
            <a:r>
              <a:rPr lang="zh-CN" altLang="zh-CN" dirty="0">
                <a:sym typeface="+mn-ea"/>
              </a:rPr>
              <a:t>(</a:t>
            </a:r>
            <a:r>
              <a:rPr lang="zh-CN" altLang="zh-CN" sz="2600" dirty="0">
                <a:solidFill>
                  <a:srgbClr val="00FF00"/>
                </a:solidFill>
                <a:latin typeface="Times New Roman" panose="02020603050405020304" pitchFamily="18" charset="0"/>
              </a:rPr>
              <a:t>2013</a:t>
            </a:r>
            <a:r>
              <a:rPr lang="zh-CN" altLang="zh-CN" dirty="0">
                <a:sym typeface="+mn-ea"/>
              </a:rPr>
              <a:t>)</a:t>
            </a:r>
            <a:r>
              <a:rPr lang="zh-CN" altLang="zh-CN" sz="2600" dirty="0">
                <a:latin typeface="Times New Roman" panose="02020603050405020304" pitchFamily="18" charset="0"/>
              </a:rPr>
              <a:t> showed that, when applied to linear regression, dropout is equivalent to L</a:t>
            </a:r>
            <a:r>
              <a:rPr lang="zh-CN" altLang="zh-CN" sz="2600" baseline="30000" dirty="0">
                <a:latin typeface="Times New Roman" panose="02020603050405020304" pitchFamily="18" charset="0"/>
              </a:rPr>
              <a:t>2</a:t>
            </a:r>
            <a:r>
              <a:rPr lang="zh-CN" altLang="zh-CN" sz="2600" dirty="0">
                <a:latin typeface="Times New Roman" panose="02020603050405020304" pitchFamily="18" charset="0"/>
              </a:rPr>
              <a:t> weight decay, with a different weight decay coefficient for each input feature. The magnitude of each feature’s weight decay coefficient is determined by its variance. Similar results hold for other linear models. For deep models, dropout is not equivalent to weight decay.</a:t>
            </a:r>
          </a:p>
        </p:txBody>
      </p:sp>
      <p:pic>
        <p:nvPicPr>
          <p:cNvPr id="34819"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5842" name="内容占位符 2"/>
          <p:cNvSpPr>
            <a:spLocks noGrp="1" noChangeArrowheads="1"/>
          </p:cNvSpPr>
          <p:nvPr>
            <p:ph idx="1"/>
          </p:nvPr>
        </p:nvSpPr>
        <p:spPr/>
        <p:txBody>
          <a:bodyPr/>
          <a:lstStyle/>
          <a:p>
            <a:pPr marL="0" indent="0" algn="just">
              <a:spcBef>
                <a:spcPct val="0"/>
              </a:spcBef>
              <a:buClr>
                <a:srgbClr val="FF0000"/>
              </a:buClr>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The stochasticity used while training with dropout is not necessary for the approach’s success. It is just a means of approximating the sum over all sub- models. </a:t>
            </a:r>
            <a:r>
              <a:rPr lang="en-US" altLang="zh-CN" sz="2600" dirty="0">
                <a:solidFill>
                  <a:srgbClr val="00FF00"/>
                </a:solidFill>
                <a:latin typeface="Times New Roman" panose="02020603050405020304" pitchFamily="18" charset="0"/>
              </a:rPr>
              <a:t>Wang and Manning </a:t>
            </a:r>
            <a:r>
              <a:rPr lang="en-US" altLang="zh-CN" sz="2600" dirty="0">
                <a:solidFill>
                  <a:schemeClr val="tx1"/>
                </a:solidFill>
                <a:latin typeface="Times New Roman" panose="02020603050405020304" pitchFamily="18" charset="0"/>
              </a:rPr>
              <a:t>(</a:t>
            </a:r>
            <a:r>
              <a:rPr lang="en-US" altLang="zh-CN" sz="2600" dirty="0">
                <a:solidFill>
                  <a:srgbClr val="00FF00"/>
                </a:solidFill>
                <a:latin typeface="Times New Roman" panose="02020603050405020304" pitchFamily="18" charset="0"/>
              </a:rPr>
              <a:t>2013</a:t>
            </a:r>
            <a:r>
              <a:rPr lang="en-US" altLang="zh-CN" sz="2600" dirty="0">
                <a:solidFill>
                  <a:schemeClr val="tx1"/>
                </a:solidFill>
                <a:latin typeface="Times New Roman" panose="02020603050405020304" pitchFamily="18" charset="0"/>
              </a:rPr>
              <a:t>)</a:t>
            </a:r>
            <a:r>
              <a:rPr lang="en-US" altLang="zh-CN" sz="2600" dirty="0">
                <a:latin typeface="Times New Roman" panose="02020603050405020304" pitchFamily="18" charset="0"/>
              </a:rPr>
              <a:t> derived analytical approximations to this marginalization. Their approximation, known as fast dropout resulted in faster convergence time due to the reduced stochasticity in the computation of the gradient. This method can also be applied at test time, as a more principled (but also more computationally expensive) approximation to the average over all sub-networks than the weight scaling approximation. Fast dropout has been usedto nearly match the performance of standard dropout on small neural network problems, but has not yet yielded a significant improvement or been applied to a large problem.</a:t>
            </a:r>
          </a:p>
          <a:p>
            <a:pPr marL="0" indent="0" algn="just">
              <a:lnSpc>
                <a:spcPct val="110000"/>
              </a:lnSpc>
              <a:spcBef>
                <a:spcPct val="0"/>
              </a:spcBef>
              <a:buClr>
                <a:srgbClr val="FF0000"/>
              </a:buClr>
              <a:buFont typeface="Arial" panose="020B0604020202020204" pitchFamily="34" charset="0"/>
              <a:buNone/>
            </a:pPr>
            <a:endParaRPr lang="zh-CN" altLang="zh-CN" sz="2600" dirty="0">
              <a:latin typeface="Times New Roman" panose="02020603050405020304" pitchFamily="18" charset="0"/>
            </a:endParaRPr>
          </a:p>
          <a:p>
            <a:pPr marL="0" indent="0" algn="just">
              <a:lnSpc>
                <a:spcPct val="110000"/>
              </a:lnSpc>
              <a:spcBef>
                <a:spcPct val="0"/>
              </a:spcBef>
              <a:buClr>
                <a:srgbClr val="FF0000"/>
              </a:buClr>
              <a:buFont typeface="Arial" panose="020B0604020202020204" pitchFamily="34" charset="0"/>
              <a:buNone/>
            </a:pPr>
            <a:endParaRPr lang="zh-CN" altLang="zh-CN" sz="2600" dirty="0">
              <a:latin typeface="Times New Roman" panose="02020603050405020304" pitchFamily="18" charset="0"/>
            </a:endParaRPr>
          </a:p>
        </p:txBody>
      </p:sp>
      <p:pic>
        <p:nvPicPr>
          <p:cNvPr id="5" name="图片 3" descr="u=1907756794,293736522&amp;fm=21&amp;gp=0.jpg">
            <a:extLst>
              <a:ext uri="{FF2B5EF4-FFF2-40B4-BE49-F238E27FC236}">
                <a16:creationId xmlns:a16="http://schemas.microsoft.com/office/drawing/2014/main" id="{C1350D64-59E9-4BCD-8256-82C8707AE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 name="内容占位符 2"/>
          <p:cNvSpPr>
            <a:spLocks noGrp="1"/>
          </p:cNvSpPr>
          <p:nvPr>
            <p:ph idx="1"/>
          </p:nvPr>
        </p:nvSpPr>
        <p:spPr/>
        <p:txBody>
          <a:bodyPr>
            <a:noAutofit/>
          </a:bodyPr>
          <a:lstStyle/>
          <a:p>
            <a:pPr marL="0" indent="0" algn="just" fontAlgn="auto">
              <a:lnSpc>
                <a:spcPct val="125000"/>
              </a:lnSpc>
              <a:spcBef>
                <a:spcPts val="0"/>
              </a:spcBef>
              <a:buClr>
                <a:srgbClr val="FF0000"/>
              </a:buClr>
              <a:buFont typeface="Arial" panose="020B0604020202020204" pitchFamily="34" charset="0"/>
              <a:buNone/>
            </a:pPr>
            <a:r>
              <a:rPr lang="en-US" altLang="zh-CN" sz="2400" dirty="0">
                <a:sym typeface="+mn-ea"/>
              </a:rPr>
              <a:t>        </a:t>
            </a:r>
            <a:r>
              <a:rPr lang="en-US" altLang="zh-CN" sz="2400" noProof="1">
                <a:latin typeface="Times New Roman" panose="02020603050405020304" pitchFamily="18" charset="0"/>
                <a:cs typeface="Times New Roman" panose="02020603050405020304" pitchFamily="18" charset="0"/>
              </a:rPr>
              <a:t>Just as stochasticity is not necessary to achieve the regularizing effect of dropout, it is also not sufficient. To demonstrate this, </a:t>
            </a:r>
            <a:r>
              <a:rPr lang="en-US" altLang="zh-CN" sz="2400" noProof="1">
                <a:solidFill>
                  <a:srgbClr val="00FF00"/>
                </a:solidFill>
                <a:latin typeface="Times New Roman" panose="02020603050405020304" pitchFamily="18" charset="0"/>
                <a:cs typeface="Times New Roman" panose="02020603050405020304" pitchFamily="18" charset="0"/>
              </a:rPr>
              <a:t>Warde-Farley </a:t>
            </a:r>
            <a:r>
              <a:rPr lang="en-US" altLang="zh-CN" sz="2400" i="1" noProof="1">
                <a:solidFill>
                  <a:srgbClr val="00FF00"/>
                </a:solidFill>
                <a:latin typeface="Times New Roman" panose="02020603050405020304" pitchFamily="18" charset="0"/>
                <a:cs typeface="Times New Roman" panose="02020603050405020304" pitchFamily="18" charset="0"/>
              </a:rPr>
              <a:t>et al</a:t>
            </a:r>
            <a:r>
              <a:rPr lang="en-US" altLang="zh-CN" sz="2400" noProof="1">
                <a:solidFill>
                  <a:srgbClr val="00FF00"/>
                </a:solidFill>
                <a:latin typeface="Times New Roman" panose="02020603050405020304" pitchFamily="18" charset="0"/>
                <a:cs typeface="Times New Roman" panose="02020603050405020304" pitchFamily="18" charset="0"/>
              </a:rPr>
              <a:t>.</a:t>
            </a:r>
            <a:r>
              <a:rPr lang="en-US" altLang="zh-CN" sz="2400" noProof="1">
                <a:latin typeface="Times New Roman" panose="02020603050405020304" pitchFamily="18" charset="0"/>
                <a:cs typeface="Times New Roman" panose="02020603050405020304" pitchFamily="18" charset="0"/>
              </a:rPr>
              <a:t> (</a:t>
            </a:r>
            <a:r>
              <a:rPr lang="en-US" altLang="zh-CN" sz="2400" noProof="1">
                <a:solidFill>
                  <a:srgbClr val="00FF00"/>
                </a:solidFill>
                <a:latin typeface="Times New Roman" panose="02020603050405020304" pitchFamily="18" charset="0"/>
                <a:cs typeface="Times New Roman" panose="02020603050405020304" pitchFamily="18" charset="0"/>
              </a:rPr>
              <a:t>2014</a:t>
            </a:r>
            <a:r>
              <a:rPr lang="en-US" altLang="zh-CN" sz="2400" noProof="1">
                <a:latin typeface="Times New Roman" panose="02020603050405020304" pitchFamily="18" charset="0"/>
                <a:cs typeface="Times New Roman" panose="02020603050405020304" pitchFamily="18" charset="0"/>
              </a:rPr>
              <a:t>) designed control experiments using a method called dropout boosting that they designed to use exactly the same mask noise as traditional dropout but lack its regularizing effect. Dropout boosting trains the entire ensemble to jointly maximize the log-likelihood on the training set. In the same sense that traditional dropout is analogous to bagging, this approach is analogous to boosting. As intended, experiments with dropout boosting show almost no regularization effect compared to training the entire network as a single model. This demonstrates that the interpretation of dropout as bagging has value beyond the interpretation of dropout as robustness to noise. The regularization effect of the bagged ensemble is only achieved when the stochastically sampled ensemble members are trained to perform well independently of each other.</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7890"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a:latin typeface="Times New Roman" panose="02020603050405020304" pitchFamily="18" charset="0"/>
              </a:rPr>
              <a:t>Dropout has inspired other stochastic approaches to training exponentially large ensembles of models that share weights. DropConnect is a special case of dropout where each product between a single scalar weight and a single hidden unit state is considered a unit that can be dropped (</a:t>
            </a:r>
            <a:r>
              <a:rPr lang="en-US" altLang="zh-CN" sz="2600">
                <a:solidFill>
                  <a:srgbClr val="00FF00"/>
                </a:solidFill>
                <a:latin typeface="Times New Roman" panose="02020603050405020304" pitchFamily="18" charset="0"/>
              </a:rPr>
              <a:t>Wan </a:t>
            </a:r>
            <a:r>
              <a:rPr lang="en-US" altLang="zh-CN" sz="2600" i="1">
                <a:solidFill>
                  <a:srgbClr val="00FF00"/>
                </a:solidFill>
                <a:latin typeface="Times New Roman" panose="02020603050405020304" pitchFamily="18" charset="0"/>
              </a:rPr>
              <a:t>et al</a:t>
            </a:r>
            <a:r>
              <a:rPr lang="en-US" altLang="zh-CN" sz="2600">
                <a:solidFill>
                  <a:srgbClr val="00FF00"/>
                </a:solidFill>
                <a:latin typeface="Times New Roman" panose="02020603050405020304" pitchFamily="18" charset="0"/>
              </a:rPr>
              <a:t>.</a:t>
            </a:r>
            <a:r>
              <a:rPr lang="en-US" altLang="zh-CN" dirty="0">
                <a:sym typeface="+mn-ea"/>
              </a:rPr>
              <a:t>,</a:t>
            </a:r>
            <a:r>
              <a:rPr lang="en-US" altLang="zh-CN" sz="2600">
                <a:solidFill>
                  <a:srgbClr val="00B050"/>
                </a:solidFill>
                <a:latin typeface="Times New Roman" panose="02020603050405020304" pitchFamily="18" charset="0"/>
              </a:rPr>
              <a:t> </a:t>
            </a:r>
            <a:r>
              <a:rPr lang="en-US" altLang="zh-CN" sz="2600">
                <a:solidFill>
                  <a:srgbClr val="00FF00"/>
                </a:solidFill>
                <a:latin typeface="Times New Roman" panose="02020603050405020304" pitchFamily="18" charset="0"/>
              </a:rPr>
              <a:t>2013</a:t>
            </a:r>
            <a:r>
              <a:rPr lang="en-US" altLang="zh-CN" sz="2600">
                <a:latin typeface="Times New Roman" panose="02020603050405020304" pitchFamily="18" charset="0"/>
              </a:rPr>
              <a:t>). Stochastic pooling is a form of randomized pooling (</a:t>
            </a:r>
            <a:r>
              <a:rPr lang="en-US" altLang="zh-CN" sz="2600">
                <a:solidFill>
                  <a:schemeClr val="tx1"/>
                </a:solidFill>
                <a:latin typeface="Times New Roman" panose="02020603050405020304" pitchFamily="18" charset="0"/>
              </a:rPr>
              <a:t>see Sec.</a:t>
            </a:r>
            <a:r>
              <a:rPr lang="en-US" altLang="zh-CN" sz="2600">
                <a:solidFill>
                  <a:srgbClr val="CD1212"/>
                </a:solidFill>
                <a:latin typeface="Times New Roman" panose="02020603050405020304" pitchFamily="18" charset="0"/>
              </a:rPr>
              <a:t> </a:t>
            </a:r>
            <a:r>
              <a:rPr lang="en-US" altLang="zh-CN" sz="2600">
                <a:solidFill>
                  <a:srgbClr val="FF0000"/>
                </a:solidFill>
                <a:latin typeface="Times New Roman" panose="02020603050405020304" pitchFamily="18" charset="0"/>
              </a:rPr>
              <a:t>9.3</a:t>
            </a:r>
            <a:r>
              <a:rPr lang="en-US" altLang="zh-CN" sz="2600">
                <a:latin typeface="Times New Roman" panose="02020603050405020304" pitchFamily="18" charset="0"/>
              </a:rPr>
              <a:t>) for building ensembles of convolutional networks with each convolutional network attending to different spatial locations of each feature map. So far, dropout remains the most widely used implicit ensemble method.		</a:t>
            </a:r>
          </a:p>
        </p:txBody>
      </p:sp>
      <p:pic>
        <p:nvPicPr>
          <p:cNvPr id="3789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7890" name="内容占位符 2"/>
          <p:cNvSpPr>
            <a:spLocks noGrp="1" noChangeArrowheads="1"/>
          </p:cNvSpPr>
          <p:nvPr>
            <p:ph idx="1"/>
          </p:nvPr>
        </p:nvSpPr>
        <p:spPr/>
        <p:txBody>
          <a:bodyPr>
            <a:normAutofit/>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a:latin typeface="Times New Roman" panose="02020603050405020304" pitchFamily="18" charset="0"/>
              </a:rPr>
              <a:t>One of the key insights of dropout is that training a network with stochastic behavior and making predictions by averaging over multiple stochastic decisions implements a form of bagging with parameter sharing. Earlier, we described dropout as bagging an ensemble of models formed by including or excluding units. However, there is no need for this model averaging strategy to be based on inclusion and exclusion. In principle, any kind of random modification is admissible. In practice, we must choose modification families that neural networks are able to learn to resist. Ideally, we should also use model families that allow a fast approximate inference rule. We can think of any form of modification parametrized by a vector </a:t>
            </a:r>
            <a:r>
              <a:rPr lang="en-US" altLang="zh-CN" sz="2600" b="1" i="1">
                <a:latin typeface="Times New Roman" panose="02020603050405020304" pitchFamily="18" charset="0"/>
              </a:rPr>
              <a:t>µ</a:t>
            </a:r>
            <a:r>
              <a:rPr lang="en-US" altLang="zh-CN" sz="2600">
                <a:latin typeface="Times New Roman" panose="02020603050405020304" pitchFamily="18" charset="0"/>
              </a:rPr>
              <a:t> as training an ensemble consisting of p(</a:t>
            </a:r>
            <a:r>
              <a:rPr lang="en-US" altLang="zh-CN" sz="2600" i="1">
                <a:latin typeface="Times New Roman" panose="02020603050405020304" pitchFamily="18" charset="0"/>
              </a:rPr>
              <a:t>y</a:t>
            </a:r>
            <a:r>
              <a:rPr lang="en-US" altLang="zh-CN" sz="2600">
                <a:latin typeface="Times New Roman" panose="02020603050405020304" pitchFamily="18" charset="0"/>
              </a:rPr>
              <a:t> | </a:t>
            </a:r>
            <a:r>
              <a:rPr lang="en-US" altLang="zh-CN" sz="2600" b="1" i="1">
                <a:latin typeface="Times New Roman" panose="02020603050405020304" pitchFamily="18" charset="0"/>
              </a:rPr>
              <a:t>x</a:t>
            </a:r>
            <a:r>
              <a:rPr lang="en-US" altLang="zh-CN" sz="2600">
                <a:latin typeface="Times New Roman" panose="02020603050405020304" pitchFamily="18" charset="0"/>
              </a:rPr>
              <a:t>, </a:t>
            </a:r>
            <a:r>
              <a:rPr lang="en-US" altLang="zh-CN" sz="2600" b="1" i="1">
                <a:latin typeface="Times New Roman" panose="02020603050405020304" pitchFamily="18" charset="0"/>
              </a:rPr>
              <a:t>µ</a:t>
            </a:r>
            <a:r>
              <a:rPr lang="en-US" altLang="zh-CN" sz="2600">
                <a:latin typeface="Times New Roman" panose="02020603050405020304" pitchFamily="18" charset="0"/>
              </a:rPr>
              <a:t>) for all possible values of </a:t>
            </a:r>
            <a:r>
              <a:rPr lang="en-US" altLang="zh-CN" sz="2600" b="1" i="1">
                <a:latin typeface="Times New Roman" panose="02020603050405020304" pitchFamily="18" charset="0"/>
              </a:rPr>
              <a:t>µ</a:t>
            </a:r>
            <a:r>
              <a:rPr lang="en-US" altLang="zh-CN" sz="2600">
                <a:latin typeface="Times New Roman" panose="02020603050405020304" pitchFamily="18" charset="0"/>
              </a:rPr>
              <a:t>. </a:t>
            </a:r>
          </a:p>
        </p:txBody>
      </p:sp>
      <p:pic>
        <p:nvPicPr>
          <p:cNvPr id="3789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7890" name="内容占位符 2"/>
          <p:cNvSpPr>
            <a:spLocks noGrp="1" noChangeArrowheads="1"/>
          </p:cNvSpPr>
          <p:nvPr>
            <p:ph idx="1"/>
          </p:nvPr>
        </p:nvSpPr>
        <p:spPr/>
        <p:txBody>
          <a:bodyPr>
            <a:normAutofit/>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a:latin typeface="Times New Roman" panose="02020603050405020304" pitchFamily="18" charset="0"/>
              </a:rPr>
              <a:t>There is no requirement that </a:t>
            </a:r>
            <a:r>
              <a:rPr lang="en-US" altLang="zh-CN" sz="2600" b="1" i="1">
                <a:latin typeface="Times New Roman" panose="02020603050405020304" pitchFamily="18" charset="0"/>
              </a:rPr>
              <a:t>µ</a:t>
            </a:r>
            <a:r>
              <a:rPr lang="en-US" altLang="zh-CN" sz="2600">
                <a:latin typeface="Times New Roman" panose="02020603050405020304" pitchFamily="18" charset="0"/>
              </a:rPr>
              <a:t> have a finite number of values. For example, </a:t>
            </a:r>
            <a:r>
              <a:rPr lang="en-US" altLang="zh-CN" sz="2600" b="1" i="1">
                <a:latin typeface="Times New Roman" panose="02020603050405020304" pitchFamily="18" charset="0"/>
              </a:rPr>
              <a:t>µ</a:t>
            </a:r>
            <a:r>
              <a:rPr lang="en-US" altLang="zh-CN" sz="2600">
                <a:latin typeface="Times New Roman" panose="02020603050405020304" pitchFamily="18" charset="0"/>
              </a:rPr>
              <a:t> can be real-valued. </a:t>
            </a:r>
            <a:r>
              <a:rPr lang="en-US" altLang="zh-CN" sz="2600">
                <a:solidFill>
                  <a:srgbClr val="00FF00"/>
                </a:solidFill>
                <a:latin typeface="Times New Roman" panose="02020603050405020304" pitchFamily="18" charset="0"/>
              </a:rPr>
              <a:t>Srivastava </a:t>
            </a:r>
            <a:r>
              <a:rPr lang="en-US" altLang="zh-CN" sz="2600" i="1">
                <a:solidFill>
                  <a:srgbClr val="00FF00"/>
                </a:solidFill>
                <a:latin typeface="Times New Roman" panose="02020603050405020304" pitchFamily="18" charset="0"/>
              </a:rPr>
              <a:t>et al.</a:t>
            </a:r>
            <a:r>
              <a:rPr lang="en-US" altLang="zh-CN" sz="2600">
                <a:latin typeface="Times New Roman" panose="02020603050405020304" pitchFamily="18" charset="0"/>
              </a:rPr>
              <a:t> (</a:t>
            </a:r>
            <a:r>
              <a:rPr lang="en-US" altLang="zh-CN" sz="2600">
                <a:solidFill>
                  <a:srgbClr val="00FF00"/>
                </a:solidFill>
                <a:latin typeface="Times New Roman" panose="02020603050405020304" pitchFamily="18" charset="0"/>
              </a:rPr>
              <a:t>2014</a:t>
            </a:r>
            <a:r>
              <a:rPr lang="en-US" altLang="zh-CN" sz="2600">
                <a:latin typeface="Times New Roman" panose="02020603050405020304" pitchFamily="18" charset="0"/>
              </a:rPr>
              <a:t>) showed that multiplying the weights by </a:t>
            </a:r>
            <a:r>
              <a:rPr lang="en-US" altLang="zh-CN" sz="2600" b="1" i="1">
                <a:latin typeface="Times New Roman" panose="02020603050405020304" pitchFamily="18" charset="0"/>
              </a:rPr>
              <a:t>µ</a:t>
            </a:r>
            <a:r>
              <a:rPr lang="en-US" altLang="zh-CN" sz="2600">
                <a:latin typeface="Times New Roman" panose="02020603050405020304" pitchFamily="18" charset="0"/>
              </a:rPr>
              <a:t> ∼</a:t>
            </a:r>
            <a:r>
              <a:rPr lang="en-US" altLang="zh-CN" sz="2600" b="1" i="1">
                <a:latin typeface="Times New Roman" panose="02020603050405020304" pitchFamily="18" charset="0"/>
              </a:rPr>
              <a:t>N</a:t>
            </a:r>
            <a:r>
              <a:rPr lang="en-US" altLang="zh-CN" sz="2600">
                <a:latin typeface="Times New Roman" panose="02020603050405020304" pitchFamily="18" charset="0"/>
              </a:rPr>
              <a:t> (</a:t>
            </a:r>
            <a:r>
              <a:rPr lang="en-US" altLang="zh-CN" sz="2600" b="1">
                <a:latin typeface="Times New Roman" panose="02020603050405020304" pitchFamily="18" charset="0"/>
              </a:rPr>
              <a:t>1</a:t>
            </a:r>
            <a:r>
              <a:rPr lang="en-US" altLang="zh-CN" sz="2600">
                <a:latin typeface="Times New Roman" panose="02020603050405020304" pitchFamily="18" charset="0"/>
              </a:rPr>
              <a:t>,</a:t>
            </a:r>
            <a:r>
              <a:rPr lang="en-US" altLang="zh-CN" sz="2600" i="1">
                <a:latin typeface="Times New Roman" panose="02020603050405020304" pitchFamily="18" charset="0"/>
              </a:rPr>
              <a:t> I</a:t>
            </a:r>
            <a:r>
              <a:rPr lang="en-US" altLang="zh-CN" sz="2600">
                <a:latin typeface="Times New Roman" panose="02020603050405020304" pitchFamily="18" charset="0"/>
              </a:rPr>
              <a:t>) can outperform dropout based on binary masks. Because E[</a:t>
            </a:r>
            <a:r>
              <a:rPr lang="en-US" altLang="zh-CN" sz="2600" b="1" i="1">
                <a:latin typeface="Times New Roman" panose="02020603050405020304" pitchFamily="18" charset="0"/>
              </a:rPr>
              <a:t>µ</a:t>
            </a:r>
            <a:r>
              <a:rPr lang="en-US" altLang="zh-CN" sz="2600">
                <a:latin typeface="Times New Roman" panose="02020603050405020304" pitchFamily="18" charset="0"/>
              </a:rPr>
              <a:t>] = </a:t>
            </a:r>
            <a:r>
              <a:rPr lang="en-US" altLang="zh-CN" sz="2600" b="1">
                <a:latin typeface="Times New Roman" panose="02020603050405020304" pitchFamily="18" charset="0"/>
              </a:rPr>
              <a:t>1</a:t>
            </a:r>
            <a:r>
              <a:rPr lang="en-US" altLang="zh-CN" sz="2600">
                <a:latin typeface="Times New Roman" panose="02020603050405020304" pitchFamily="18" charset="0"/>
              </a:rPr>
              <a:t> the standard network automatically implements approximate inferencein the ensemble, without needing any weight scaling</a:t>
            </a:r>
          </a:p>
        </p:txBody>
      </p:sp>
      <p:pic>
        <p:nvPicPr>
          <p:cNvPr id="3789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7890" name="内容占位符 2"/>
          <p:cNvSpPr>
            <a:spLocks noGrp="1" noChangeArrowheads="1"/>
          </p:cNvSpPr>
          <p:nvPr>
            <p:ph idx="1"/>
          </p:nvPr>
        </p:nvSpPr>
        <p:spPr/>
        <p:txBody>
          <a:bodyPr>
            <a:normAutofit/>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a:latin typeface="Times New Roman" panose="02020603050405020304" pitchFamily="18" charset="0"/>
              </a:rPr>
              <a:t>So far we have described dropout purely as a means of performing efficient, approximate bagging. However, there is another view of dropout that goes further than this. Dropout trains not just a bagged ensemble of models, but an ensemble of models that share hidden units. This means each hidden unit must be able to perform well regardless of which other hidden units are in the model. Hidden units must be prepared to be swapped and interchanged between models. </a:t>
            </a:r>
            <a:r>
              <a:rPr lang="en-US" altLang="zh-CN" sz="2600">
                <a:solidFill>
                  <a:srgbClr val="00FF00"/>
                </a:solidFill>
                <a:latin typeface="Times New Roman" panose="02020603050405020304" pitchFamily="18" charset="0"/>
              </a:rPr>
              <a:t>Hinton </a:t>
            </a:r>
            <a:r>
              <a:rPr lang="en-US" altLang="zh-CN" sz="2600" i="1">
                <a:solidFill>
                  <a:srgbClr val="00FF00"/>
                </a:solidFill>
                <a:latin typeface="Times New Roman" panose="02020603050405020304" pitchFamily="18" charset="0"/>
              </a:rPr>
              <a:t>et al. </a:t>
            </a:r>
            <a:r>
              <a:rPr lang="en-US" altLang="zh-CN" sz="2600">
                <a:latin typeface="Times New Roman" panose="02020603050405020304" pitchFamily="18" charset="0"/>
              </a:rPr>
              <a:t>(</a:t>
            </a:r>
            <a:r>
              <a:rPr lang="en-US" altLang="zh-CN" sz="2600">
                <a:solidFill>
                  <a:srgbClr val="00FF00"/>
                </a:solidFill>
                <a:latin typeface="Times New Roman" panose="02020603050405020304" pitchFamily="18" charset="0"/>
              </a:rPr>
              <a:t>2012c</a:t>
            </a:r>
            <a:r>
              <a:rPr lang="en-US" altLang="zh-CN" sz="2600">
                <a:latin typeface="Times New Roman" panose="02020603050405020304" pitchFamily="18" charset="0"/>
              </a:rPr>
              <a:t>) were inspired by an idea from biology: sexual reproduction, which involves swapping genes between two different organisms, creates evolutionary pressure for genes to become not just good, but to become readily swapped between different organisms.</a:t>
            </a:r>
          </a:p>
        </p:txBody>
      </p:sp>
      <p:pic>
        <p:nvPicPr>
          <p:cNvPr id="3789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标题 1">
                <a:extLst>
                  <a:ext uri="{FF2B5EF4-FFF2-40B4-BE49-F238E27FC236}">
                    <a16:creationId xmlns:a16="http://schemas.microsoft.com/office/drawing/2014/main" id="{F230DA8F-9C5D-419A-A0D6-595CFD471B5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7.1.1 </a:t>
                </a:r>
                <a14:m>
                  <m:oMath xmlns:m="http://schemas.openxmlformats.org/officeDocument/2006/math">
                    <m:sSup>
                      <m:sSupPr>
                        <m:ctrlPr>
                          <a:rPr lang="en-US" altLang="zh-CN" sz="3600" i="1" dirty="0" smtClean="0">
                            <a:latin typeface="Cambria Math" panose="02040503050406030204" pitchFamily="18" charset="0"/>
                            <a:cs typeface="Times New Roman" panose="02020603050405020304" pitchFamily="18" charset="0"/>
                          </a:rPr>
                        </m:ctrlPr>
                      </m:sSupPr>
                      <m:e>
                        <m:r>
                          <a:rPr lang="en-US" altLang="zh-CN" sz="3600" b="0" i="1" dirty="0" smtClean="0">
                            <a:latin typeface="Cambria Math" panose="02040503050406030204" pitchFamily="18" charset="0"/>
                            <a:cs typeface="Times New Roman" panose="02020603050405020304" pitchFamily="18" charset="0"/>
                          </a:rPr>
                          <m:t>𝐿</m:t>
                        </m:r>
                      </m:e>
                      <m:sup>
                        <m:r>
                          <a:rPr lang="en-US" altLang="zh-CN" sz="3600" b="0" i="1" dirty="0" smtClean="0">
                            <a:latin typeface="Cambria Math" panose="02040503050406030204" pitchFamily="18" charset="0"/>
                            <a:cs typeface="Times New Roman" panose="02020603050405020304" pitchFamily="18" charset="0"/>
                          </a:rPr>
                          <m:t>2</m:t>
                        </m:r>
                      </m:sup>
                    </m:sSup>
                  </m:oMath>
                </a14:m>
                <a:r>
                  <a:rPr lang="en-US" altLang="zh-CN" sz="3600" dirty="0">
                    <a:latin typeface="Times New Roman" panose="02020603050405020304" pitchFamily="18" charset="0"/>
                    <a:cs typeface="Times New Roman" panose="02020603050405020304" pitchFamily="18" charset="0"/>
                  </a:rPr>
                  <a:t> Parameter Regularization</a:t>
                </a:r>
                <a:endParaRPr lang="zh-CN" altLang="en-US" sz="3600" dirty="0">
                  <a:latin typeface="Times New Roman" panose="02020603050405020304" pitchFamily="18" charset="0"/>
                  <a:cs typeface="Times New Roman" panose="02020603050405020304" pitchFamily="18" charset="0"/>
                </a:endParaRPr>
              </a:p>
            </p:txBody>
          </p:sp>
        </mc:Choice>
        <mc:Fallback xmlns="">
          <p:sp>
            <p:nvSpPr>
              <p:cNvPr id="8" name="标题 1">
                <a:extLst>
                  <a:ext uri="{FF2B5EF4-FFF2-40B4-BE49-F238E27FC236}">
                    <a16:creationId xmlns:a16="http://schemas.microsoft.com/office/drawing/2014/main" id="{F230DA8F-9C5D-419A-A0D6-595CFD471B51}"/>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We have already seen, in Sec. </a:t>
                </a:r>
                <a:r>
                  <a:rPr lang="en-US" altLang="zh-CN" sz="2600" dirty="0">
                    <a:solidFill>
                      <a:srgbClr val="FF0000"/>
                    </a:solidFill>
                    <a:latin typeface="Times New Roman" panose="02020603050405020304" pitchFamily="18" charset="0"/>
                    <a:cs typeface="Times New Roman" panose="02020603050405020304" pitchFamily="18" charset="0"/>
                  </a:rPr>
                  <a:t>5.2.2</a:t>
                </a:r>
                <a:r>
                  <a:rPr lang="en-US" altLang="zh-CN" sz="2600" dirty="0">
                    <a:latin typeface="Times New Roman" panose="02020603050405020304" pitchFamily="18" charset="0"/>
                    <a:cs typeface="Times New Roman" panose="02020603050405020304" pitchFamily="18" charset="0"/>
                  </a:rPr>
                  <a:t>, one of the simplest and most common kinds  of parameter norm penalty: the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parameter norm penalty commonly known as  </a:t>
                </a:r>
                <a:r>
                  <a:rPr lang="en-US" altLang="zh-CN" sz="2600" i="1" dirty="0">
                    <a:latin typeface="Times New Roman" panose="02020603050405020304" pitchFamily="18" charset="0"/>
                    <a:cs typeface="Times New Roman" panose="02020603050405020304" pitchFamily="18" charset="0"/>
                  </a:rPr>
                  <a:t>weight decay</a:t>
                </a:r>
                <a:r>
                  <a:rPr lang="en-US" altLang="zh-CN" sz="2600" dirty="0">
                    <a:latin typeface="Times New Roman" panose="02020603050405020304" pitchFamily="18" charset="0"/>
                    <a:cs typeface="Times New Roman" panose="02020603050405020304" pitchFamily="18" charset="0"/>
                  </a:rPr>
                  <a:t>. This regularization strategy drives the weights closer to the origin  by adding a regularization term Ω(</a:t>
                </a:r>
                <a:r>
                  <a:rPr lang="en-US" altLang="zh-CN" sz="2600"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b="0" i="1" smtClean="0">
                            <a:latin typeface="Cambria Math" panose="02040503050406030204" pitchFamily="18" charset="0"/>
                            <a:cs typeface="Times New Roman" panose="02020603050405020304" pitchFamily="18" charset="0"/>
                          </a:rPr>
                          <m:t>1</m:t>
                        </m:r>
                      </m:num>
                      <m:den>
                        <m:r>
                          <a:rPr lang="en-US" altLang="zh-CN" sz="2600" b="0" i="1" smtClean="0">
                            <a:latin typeface="Cambria Math" panose="02040503050406030204" pitchFamily="18" charset="0"/>
                            <a:cs typeface="Times New Roman" panose="02020603050405020304" pitchFamily="18" charset="0"/>
                          </a:rPr>
                          <m:t>2</m:t>
                        </m:r>
                      </m:den>
                    </m:f>
                    <m:sSubSup>
                      <m:sSubSupPr>
                        <m:ctrlPr>
                          <a:rPr lang="en-US" altLang="zh-CN" sz="2600" i="1" smtClean="0">
                            <a:latin typeface="Cambria Math" panose="02040503050406030204" pitchFamily="18" charset="0"/>
                            <a:cs typeface="Times New Roman" panose="02020603050405020304" pitchFamily="18" charset="0"/>
                          </a:rPr>
                        </m:ctrlPr>
                      </m:sSubSupPr>
                      <m:e>
                        <m:r>
                          <a:rPr lang="en-US" altLang="zh-CN" sz="2600" b="0" i="0" smtClean="0">
                            <a:latin typeface="Cambria Math" panose="02040503050406030204" pitchFamily="18" charset="0"/>
                            <a:cs typeface="Times New Roman" panose="02020603050405020304" pitchFamily="18" charset="0"/>
                          </a:rPr>
                          <m:t>|</m:t>
                        </m:r>
                        <m:d>
                          <m:dPr>
                            <m:begChr m:val="|"/>
                            <m:endChr m:val="|"/>
                            <m:ctrlPr>
                              <a:rPr lang="en-US" altLang="zh-CN" sz="2600" i="1" dirty="0">
                                <a:latin typeface="Cambria Math" panose="02040503050406030204" pitchFamily="18" charset="0"/>
                                <a:cs typeface="Times New Roman" panose="02020603050405020304" pitchFamily="18" charset="0"/>
                              </a:rPr>
                            </m:ctrlPr>
                          </m:dPr>
                          <m:e>
                            <m:r>
                              <m:rPr>
                                <m:nor/>
                              </m:rPr>
                              <a:rPr lang="en-US" altLang="zh-CN" sz="2600" i="1" dirty="0">
                                <a:latin typeface="Times New Roman" panose="02020603050405020304" pitchFamily="18" charset="0"/>
                                <a:cs typeface="Times New Roman" panose="02020603050405020304" pitchFamily="18" charset="0"/>
                              </a:rPr>
                              <m:t>w</m:t>
                            </m:r>
                          </m:e>
                        </m:d>
                        <m:r>
                          <a:rPr lang="en-US" altLang="zh-CN" sz="2600" b="0" i="1" dirty="0" smtClean="0">
                            <a:latin typeface="Cambria Math" panose="02040503050406030204" pitchFamily="18" charset="0"/>
                            <a:cs typeface="Times New Roman" panose="02020603050405020304" pitchFamily="18" charset="0"/>
                          </a:rPr>
                          <m:t>|</m:t>
                        </m:r>
                      </m:e>
                      <m:sub>
                        <m:r>
                          <a:rPr lang="en-US" altLang="zh-CN" sz="2600" b="0" i="1" smtClean="0">
                            <a:latin typeface="Cambria Math" panose="02040503050406030204" pitchFamily="18" charset="0"/>
                            <a:cs typeface="Times New Roman" panose="02020603050405020304" pitchFamily="18" charset="0"/>
                          </a:rPr>
                          <m:t>2</m:t>
                        </m:r>
                      </m:sub>
                      <m:sup>
                        <m:r>
                          <a:rPr lang="en-US" altLang="zh-CN" sz="2600" b="0" i="1" smtClean="0">
                            <a:latin typeface="Cambria Math" panose="02040503050406030204" pitchFamily="18" charset="0"/>
                            <a:cs typeface="Times New Roman" panose="02020603050405020304" pitchFamily="18" charset="0"/>
                          </a:rPr>
                          <m:t>2</m:t>
                        </m:r>
                      </m:sup>
                    </m:sSubSup>
                  </m:oMath>
                </a14:m>
                <a:r>
                  <a:rPr lang="en-US" altLang="zh-CN" sz="2600" dirty="0">
                    <a:latin typeface="Times New Roman" panose="02020603050405020304" pitchFamily="18" charset="0"/>
                    <a:cs typeface="Times New Roman" panose="02020603050405020304" pitchFamily="18" charset="0"/>
                  </a:rPr>
                  <a:t> to the objective function. In  other academic communities,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regularization is also known as </a:t>
                </a:r>
                <a:r>
                  <a:rPr lang="en-US" altLang="zh-CN" sz="2600" i="1" dirty="0">
                    <a:latin typeface="Times New Roman" panose="02020603050405020304" pitchFamily="18" charset="0"/>
                    <a:cs typeface="Times New Roman" panose="02020603050405020304" pitchFamily="18" charset="0"/>
                  </a:rPr>
                  <a:t>ridge regression </a:t>
                </a:r>
                <a:r>
                  <a:rPr lang="en-US" altLang="zh-CN" sz="2600" dirty="0">
                    <a:latin typeface="Times New Roman" panose="02020603050405020304" pitchFamily="18" charset="0"/>
                    <a:cs typeface="Times New Roman" panose="02020603050405020304" pitchFamily="18" charset="0"/>
                  </a:rPr>
                  <a:t>or  </a:t>
                </a:r>
                <a:r>
                  <a:rPr lang="en-US" altLang="zh-CN" sz="2600" i="1" dirty="0">
                    <a:latin typeface="Times New Roman" panose="02020603050405020304" pitchFamily="18" charset="0"/>
                    <a:cs typeface="Times New Roman" panose="02020603050405020304" pitchFamily="18" charset="0"/>
                  </a:rPr>
                  <a:t>Tikhonov regularization</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can gain some insight into the behavior of weight decay regularization  by studying the gradient of the regularized objective function. To simplify the  presentation, we assume no bias parameter, so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is just </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865715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7890" name="内容占位符 2"/>
          <p:cNvSpPr>
            <a:spLocks noGrp="1" noChangeArrowheads="1"/>
          </p:cNvSpPr>
          <p:nvPr>
            <p:ph idx="1"/>
          </p:nvPr>
        </p:nvSpPr>
        <p:spPr/>
        <p:txBody>
          <a:bodyPr>
            <a:normAutofit/>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a:latin typeface="Times New Roman" panose="02020603050405020304" pitchFamily="18" charset="0"/>
              </a:rPr>
              <a:t>Such genes and such features are very robust to changes in their environment because they are not able to incorrectly adapt to unusual features of any one organism or model. Dropout thus regularizes each hidden unit to be not merely a good feature but a feature that is good in many contexts. </a:t>
            </a:r>
            <a:r>
              <a:rPr lang="en-US" altLang="zh-CN" sz="2600">
                <a:solidFill>
                  <a:srgbClr val="00FF00"/>
                </a:solidFill>
                <a:latin typeface="Times New Roman" panose="02020603050405020304" pitchFamily="18" charset="0"/>
              </a:rPr>
              <a:t>Warde- Farley </a:t>
            </a:r>
            <a:r>
              <a:rPr lang="en-US" altLang="zh-CN" sz="2600" i="1">
                <a:solidFill>
                  <a:srgbClr val="00FF00"/>
                </a:solidFill>
                <a:latin typeface="Times New Roman" panose="02020603050405020304" pitchFamily="18" charset="0"/>
              </a:rPr>
              <a:t>et al</a:t>
            </a:r>
            <a:r>
              <a:rPr lang="en-US" altLang="zh-CN" sz="2600">
                <a:solidFill>
                  <a:srgbClr val="00FF00"/>
                </a:solidFill>
                <a:latin typeface="Times New Roman" panose="02020603050405020304" pitchFamily="18" charset="0"/>
              </a:rPr>
              <a:t>.</a:t>
            </a:r>
            <a:r>
              <a:rPr lang="en-US" altLang="zh-CN" sz="2600">
                <a:solidFill>
                  <a:srgbClr val="00B050"/>
                </a:solidFill>
                <a:latin typeface="Times New Roman" panose="02020603050405020304" pitchFamily="18" charset="0"/>
              </a:rPr>
              <a:t> </a:t>
            </a:r>
            <a:r>
              <a:rPr lang="en-US" altLang="zh-CN" sz="2600">
                <a:latin typeface="Times New Roman" panose="02020603050405020304" pitchFamily="18" charset="0"/>
              </a:rPr>
              <a:t>(</a:t>
            </a:r>
            <a:r>
              <a:rPr lang="en-US" altLang="zh-CN" sz="2600">
                <a:solidFill>
                  <a:srgbClr val="00FF00"/>
                </a:solidFill>
                <a:latin typeface="Times New Roman" panose="02020603050405020304" pitchFamily="18" charset="0"/>
              </a:rPr>
              <a:t>2014</a:t>
            </a:r>
            <a:r>
              <a:rPr lang="en-US" altLang="zh-CN" sz="2600">
                <a:latin typeface="Times New Roman" panose="02020603050405020304" pitchFamily="18" charset="0"/>
              </a:rPr>
              <a:t>) compared dropout training to training of large ensembles and concluded that dropout offers additional improvements to generalization error beyond those obtained by ensembles of independent models.</a:t>
            </a:r>
          </a:p>
        </p:txBody>
      </p:sp>
      <p:pic>
        <p:nvPicPr>
          <p:cNvPr id="37891"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 name="内容占位符 2"/>
          <p:cNvSpPr>
            <a:spLocks noGrp="1"/>
          </p:cNvSpPr>
          <p:nvPr>
            <p:ph idx="1"/>
          </p:nvPr>
        </p:nvSpPr>
        <p:spPr/>
        <p:txBody>
          <a:bodyPr>
            <a:noAutofit/>
          </a:bodyPr>
          <a:lstStyle/>
          <a:p>
            <a:pPr marL="0" indent="0" algn="just" fontAlgn="auto">
              <a:lnSpc>
                <a:spcPct val="125000"/>
              </a:lnSpc>
              <a:spcBef>
                <a:spcPts val="0"/>
              </a:spcBef>
              <a:buClr>
                <a:srgbClr val="FF0000"/>
              </a:buClr>
              <a:buFont typeface="Arial" panose="020B0604020202020204" pitchFamily="34" charset="0"/>
              <a:buNone/>
            </a:pPr>
            <a:r>
              <a:rPr lang="en-US" altLang="zh-CN" sz="2500" dirty="0">
                <a:sym typeface="+mn-ea"/>
              </a:rPr>
              <a:t>        </a:t>
            </a:r>
            <a:r>
              <a:rPr lang="en-US" sz="2500" noProof="1">
                <a:latin typeface="Times New Roman" panose="02020603050405020304" pitchFamily="18" charset="0"/>
                <a:cs typeface="Times New Roman" panose="02020603050405020304" pitchFamily="18" charset="0"/>
              </a:rPr>
              <a:t>It is important to understand that a large portion of the power of dropout arises from the fact that the masking noise is applied to the hidden units. This can be seen as a form of highly intelligent, adaptive destruction of the information content of the input rather than destruction of the raw values of the input. For example, if the model learns a hidden unit </a:t>
            </a:r>
            <a:r>
              <a:rPr lang="en-US" sz="2500" i="1" noProof="1">
                <a:latin typeface="Times New Roman" panose="02020603050405020304" pitchFamily="18" charset="0"/>
                <a:cs typeface="Times New Roman" panose="02020603050405020304" pitchFamily="18" charset="0"/>
              </a:rPr>
              <a:t>h</a:t>
            </a:r>
            <a:r>
              <a:rPr lang="en-US" sz="2500" baseline="-25000" noProof="1">
                <a:latin typeface="Times New Roman" panose="02020603050405020304" pitchFamily="18" charset="0"/>
                <a:cs typeface="Times New Roman" panose="02020603050405020304" pitchFamily="18" charset="0"/>
              </a:rPr>
              <a:t>i </a:t>
            </a:r>
            <a:r>
              <a:rPr lang="en-US" sz="2500" noProof="1">
                <a:latin typeface="Times New Roman" panose="02020603050405020304" pitchFamily="18" charset="0"/>
                <a:cs typeface="Times New Roman" panose="02020603050405020304" pitchFamily="18" charset="0"/>
              </a:rPr>
              <a:t>that detects a face by finding the nose, then dropping </a:t>
            </a:r>
            <a:r>
              <a:rPr lang="en-US" sz="2500" i="1" dirty="0">
                <a:sym typeface="+mn-ea"/>
              </a:rPr>
              <a:t>h</a:t>
            </a:r>
            <a:r>
              <a:rPr lang="en-US" sz="2500" baseline="-25000" dirty="0">
                <a:sym typeface="+mn-ea"/>
              </a:rPr>
              <a:t>i </a:t>
            </a:r>
            <a:r>
              <a:rPr lang="en-US" sz="2500" noProof="1">
                <a:latin typeface="Times New Roman" panose="02020603050405020304" pitchFamily="18" charset="0"/>
                <a:cs typeface="Times New Roman" panose="02020603050405020304" pitchFamily="18" charset="0"/>
              </a:rPr>
              <a:t> corresponds to erasing the information that there is a nose in the image. The model must learn another </a:t>
            </a:r>
            <a:r>
              <a:rPr lang="en-US" sz="2500" i="1" dirty="0">
                <a:sym typeface="+mn-ea"/>
              </a:rPr>
              <a:t>h</a:t>
            </a:r>
            <a:r>
              <a:rPr lang="en-US" sz="2500" baseline="-25000" dirty="0">
                <a:sym typeface="+mn-ea"/>
              </a:rPr>
              <a:t>i </a:t>
            </a:r>
            <a:r>
              <a:rPr lang="en-US" sz="2500" noProof="1">
                <a:latin typeface="Times New Roman" panose="02020603050405020304" pitchFamily="18" charset="0"/>
                <a:cs typeface="Times New Roman" panose="02020603050405020304" pitchFamily="18" charset="0"/>
              </a:rPr>
              <a:t>, either that redundantly encodes the presence of a nose, or that detects the face by another feature, such as the mouth. Traditional noise injection techniques that add unstructured noise at the input are not able to randomly erase the information about a nose from an image of a face unless the magnitude of the noise is so great that nearly all of the information in the image is removed.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3" name="内容占位符 2"/>
          <p:cNvSpPr>
            <a:spLocks noGrp="1"/>
          </p:cNvSpPr>
          <p:nvPr>
            <p:ph idx="1"/>
          </p:nvPr>
        </p:nvSpPr>
        <p:spPr/>
        <p:txBody>
          <a:bodyPr>
            <a:normAutofit/>
          </a:bodyPr>
          <a:lstStyle/>
          <a:p>
            <a:pPr>
              <a:spcBef>
                <a:spcPts val="0"/>
              </a:spcBef>
              <a:buClr>
                <a:srgbClr val="FF0000"/>
              </a:buClr>
            </a:pPr>
            <a:r>
              <a:rPr lang="en-US" altLang="zh-CN" noProof="1"/>
              <a:t>Destroying extracted features rather than original values allows the destruction process to make use of all of the knowledge about the input distribution that the model has acquired so far.</a:t>
            </a:r>
            <a:endParaRPr lang="en-US" altLang="zh-CN" dirty="0">
              <a:sym typeface="+mn-ea"/>
            </a:endParaRPr>
          </a:p>
          <a:p>
            <a:pPr marL="0" indent="0" algn="just" fontAlgn="auto">
              <a:lnSpc>
                <a:spcPct val="125000"/>
              </a:lnSpc>
              <a:spcBef>
                <a:spcPts val="0"/>
              </a:spcBef>
              <a:buClr>
                <a:srgbClr val="FF0000"/>
              </a:buClr>
              <a:buFont typeface="Arial" panose="020B0604020202020204" pitchFamily="34" charset="0"/>
              <a:buNone/>
            </a:pPr>
            <a:r>
              <a:rPr lang="en-US" altLang="zh-CN" dirty="0">
                <a:sym typeface="+mn-ea"/>
              </a:rPr>
              <a:t>        </a:t>
            </a:r>
            <a:r>
              <a:rPr lang="en-US" noProof="1"/>
              <a:t>Another important aspect of dropout is that the noise is multiplicative. If the noise were additive with fixed scale, then a rectified linear hidden unit </a:t>
            </a:r>
            <a:r>
              <a:rPr lang="en-US" i="1" dirty="0">
                <a:sym typeface="+mn-ea"/>
              </a:rPr>
              <a:t>h</a:t>
            </a:r>
            <a:r>
              <a:rPr lang="en-US" baseline="-25000" dirty="0">
                <a:sym typeface="+mn-ea"/>
              </a:rPr>
              <a:t>i </a:t>
            </a:r>
            <a:r>
              <a:rPr lang="en-US" noProof="1"/>
              <a:t> with added noise s could simply learn to have </a:t>
            </a:r>
            <a:r>
              <a:rPr lang="en-US" i="1" dirty="0">
                <a:sym typeface="+mn-ea"/>
              </a:rPr>
              <a:t>h</a:t>
            </a:r>
            <a:r>
              <a:rPr lang="en-US" baseline="-25000" dirty="0">
                <a:sym typeface="+mn-ea"/>
              </a:rPr>
              <a:t>i </a:t>
            </a:r>
            <a:r>
              <a:rPr lang="en-US" noProof="1"/>
              <a:t> become very large in order to make the added noise </a:t>
            </a:r>
            <a:r>
              <a:rPr lang="en-US" dirty="0">
                <a:sym typeface="+mn-ea"/>
              </a:rPr>
              <a:t>є</a:t>
            </a:r>
            <a:r>
              <a:rPr lang="en-US" noProof="1"/>
              <a:t> insignificant by comparison. Multiplicative noise does not allow such a pathological solution to the noise robustness problem. Another deep learning algorithm, batch normalization, reparametrizes the model in a way that introduces both additive and multiplicative noise on the </a:t>
            </a:r>
            <a:r>
              <a:rPr lang="en-US" altLang="zh-CN" dirty="0">
                <a:sym typeface="+mn-ea"/>
              </a:rPr>
              <a:t>hidden units at training time. </a:t>
            </a:r>
            <a:endParaRPr lang="en-US" noProof="1"/>
          </a:p>
        </p:txBody>
      </p:sp>
      <p:pic>
        <p:nvPicPr>
          <p:cNvPr id="40963"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44034" name="内容占位符 2"/>
          <p:cNvSpPr>
            <a:spLocks noGrp="1" noChangeArrowheads="1"/>
          </p:cNvSpPr>
          <p:nvPr>
            <p:ph idx="1"/>
          </p:nvPr>
        </p:nvSpPr>
        <p:spPr/>
        <p:txBody>
          <a:bodyPr>
            <a:normAutofit lnSpcReduction="10000"/>
          </a:bodyPr>
          <a:lstStyle/>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r>
              <a:rPr lang="en-US" altLang="zh-CN" sz="2600" dirty="0">
                <a:solidFill>
                  <a:schemeClr val="tx1"/>
                </a:solidFill>
                <a:latin typeface="Times New Roman" panose="02020603050405020304" pitchFamily="18" charset="0"/>
              </a:rPr>
              <a:t>Figure 7.8: A demonstration of adversarial example generation applied to </a:t>
            </a:r>
            <a:r>
              <a:rPr lang="en-US" altLang="zh-CN" sz="2600" dirty="0" err="1">
                <a:solidFill>
                  <a:schemeClr val="tx1"/>
                </a:solidFill>
                <a:latin typeface="Times New Roman" panose="02020603050405020304" pitchFamily="18" charset="0"/>
              </a:rPr>
              <a:t>GoogLeNet</a:t>
            </a:r>
            <a:r>
              <a:rPr lang="en-US" altLang="zh-CN" sz="2600" dirty="0">
                <a:solidFill>
                  <a:schemeClr val="tx1"/>
                </a:solidFill>
                <a:latin typeface="Times New Roman" panose="02020603050405020304" pitchFamily="18" charset="0"/>
              </a:rPr>
              <a:t> (</a:t>
            </a:r>
            <a:r>
              <a:rPr lang="en-US" altLang="zh-CN" sz="2600" dirty="0" err="1">
                <a:solidFill>
                  <a:srgbClr val="00FF00"/>
                </a:solidFill>
                <a:latin typeface="Times New Roman" panose="02020603050405020304" pitchFamily="18" charset="0"/>
              </a:rPr>
              <a:t>Szegedy</a:t>
            </a:r>
            <a:r>
              <a:rPr lang="en-US" altLang="zh-CN" sz="2600" dirty="0">
                <a:solidFill>
                  <a:srgbClr val="00FF00"/>
                </a:solidFill>
                <a:latin typeface="Times New Roman" panose="02020603050405020304" pitchFamily="18" charset="0"/>
              </a:rPr>
              <a:t>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a:t>
            </a:r>
            <a:r>
              <a:rPr lang="en-US" altLang="zh-CN" sz="2600" dirty="0">
                <a:latin typeface="Times New Roman" panose="02020603050405020304" pitchFamily="18" charset="0"/>
              </a:rPr>
              <a:t>, </a:t>
            </a:r>
            <a:r>
              <a:rPr lang="en-US" altLang="zh-CN" sz="2600" dirty="0">
                <a:solidFill>
                  <a:srgbClr val="00FF00"/>
                </a:solidFill>
                <a:latin typeface="Times New Roman" panose="02020603050405020304" pitchFamily="18" charset="0"/>
              </a:rPr>
              <a:t>2014a</a:t>
            </a:r>
            <a:r>
              <a:rPr lang="en-US" altLang="zh-CN" sz="2600" dirty="0">
                <a:solidFill>
                  <a:schemeClr val="tx1"/>
                </a:solidFill>
                <a:latin typeface="Times New Roman" panose="02020603050405020304" pitchFamily="18" charset="0"/>
              </a:rPr>
              <a:t>) on ImageNet. By adding an imperceptibly small vector whose elements are equal to the sign of the elements of the gradient of the cost function with respect to the input, we can change </a:t>
            </a:r>
            <a:r>
              <a:rPr lang="en-US" altLang="zh-CN" sz="2600" dirty="0" err="1">
                <a:solidFill>
                  <a:schemeClr val="tx1"/>
                </a:solidFill>
                <a:latin typeface="Times New Roman" panose="02020603050405020304" pitchFamily="18" charset="0"/>
              </a:rPr>
              <a:t>GoogLeNet’s</a:t>
            </a:r>
            <a:r>
              <a:rPr lang="en-US" altLang="zh-CN" sz="2600" dirty="0">
                <a:solidFill>
                  <a:schemeClr val="tx1"/>
                </a:solidFill>
                <a:latin typeface="Times New Roman" panose="02020603050405020304" pitchFamily="18" charset="0"/>
              </a:rPr>
              <a:t> classification of the image. Reproduced with permission from </a:t>
            </a:r>
            <a:r>
              <a:rPr lang="en-US" altLang="zh-CN" sz="2600" dirty="0">
                <a:solidFill>
                  <a:srgbClr val="00FF00"/>
                </a:solidFill>
                <a:latin typeface="Times New Roman" panose="02020603050405020304" pitchFamily="18" charset="0"/>
              </a:rPr>
              <a:t>Goodfellow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 </a:t>
            </a:r>
            <a:r>
              <a:rPr lang="en-US" altLang="zh-CN" sz="2600" dirty="0">
                <a:solidFill>
                  <a:schemeClr val="tx1"/>
                </a:solidFill>
                <a:latin typeface="Times New Roman" panose="02020603050405020304" pitchFamily="18" charset="0"/>
              </a:rPr>
              <a:t>(</a:t>
            </a:r>
            <a:r>
              <a:rPr lang="en-US" altLang="zh-CN" sz="2600" dirty="0">
                <a:solidFill>
                  <a:srgbClr val="00FF00"/>
                </a:solidFill>
                <a:latin typeface="Times New Roman" panose="02020603050405020304" pitchFamily="18" charset="0"/>
              </a:rPr>
              <a:t>2014b</a:t>
            </a:r>
            <a:r>
              <a:rPr lang="en-US" altLang="zh-CN" sz="2600" dirty="0">
                <a:solidFill>
                  <a:schemeClr val="tx1"/>
                </a:solidFill>
                <a:latin typeface="Times New Roman" panose="02020603050405020304" pitchFamily="18" charset="0"/>
              </a:rPr>
              <a:t>).</a:t>
            </a: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a:p>
            <a:pPr marL="0" indent="0" algn="just">
              <a:lnSpc>
                <a:spcPct val="125000"/>
              </a:lnSpc>
              <a:spcBef>
                <a:spcPct val="0"/>
              </a:spcBef>
              <a:buClr>
                <a:srgbClr val="FF0000"/>
              </a:buClr>
              <a:buFont typeface="Arial" panose="020B0604020202020204" pitchFamily="34" charset="0"/>
              <a:buNone/>
            </a:pPr>
            <a:endParaRPr lang="en-US" altLang="zh-CN" sz="2600" dirty="0">
              <a:solidFill>
                <a:srgbClr val="C00000"/>
              </a:solidFill>
              <a:latin typeface="Times New Roman" panose="02020603050405020304" pitchFamily="18" charset="0"/>
            </a:endParaRPr>
          </a:p>
        </p:txBody>
      </p:sp>
      <p:pic>
        <p:nvPicPr>
          <p:cNvPr id="44035"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C]R)Z]3B}9Q465Y5YA@6OUA"/>
          <p:cNvPicPr>
            <a:picLocks noChangeAspect="1"/>
          </p:cNvPicPr>
          <p:nvPr/>
        </p:nvPicPr>
        <p:blipFill>
          <a:blip r:embed="rId3"/>
          <a:stretch>
            <a:fillRect/>
          </a:stretch>
        </p:blipFill>
        <p:spPr>
          <a:xfrm>
            <a:off x="1268730" y="697230"/>
            <a:ext cx="9413240" cy="316039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sz="3600" dirty="0">
                <a:latin typeface="Times New Roman" panose="02020603050405020304" pitchFamily="18" charset="0"/>
                <a:sym typeface="宋体" panose="02010600030101010101" pitchFamily="2" charset="-122"/>
              </a:rPr>
              <a:t>7.12 Dropout</a:t>
            </a:r>
          </a:p>
        </p:txBody>
      </p:sp>
      <p:sp>
        <p:nvSpPr>
          <p:cNvPr id="44034"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sz="2600" dirty="0">
                <a:latin typeface="Times New Roman" panose="02020603050405020304" pitchFamily="18" charset="0"/>
              </a:rPr>
              <a:t>The primary purpose of batch normalization is to improve optimization, but the noise can have a regularizing effect, and sometimes makes dropout unnecessary. Batch normalization is described further in </a:t>
            </a:r>
            <a:r>
              <a:rPr lang="en-US" altLang="zh-CN" sz="2600" dirty="0">
                <a:solidFill>
                  <a:schemeClr val="tx1"/>
                </a:solidFill>
                <a:latin typeface="Times New Roman" panose="02020603050405020304" pitchFamily="18" charset="0"/>
              </a:rPr>
              <a:t>Sec. </a:t>
            </a:r>
            <a:r>
              <a:rPr lang="en-US" altLang="zh-CN" sz="2600" dirty="0">
                <a:solidFill>
                  <a:srgbClr val="FF0000"/>
                </a:solidFill>
                <a:latin typeface="Times New Roman" panose="02020603050405020304" pitchFamily="18" charset="0"/>
              </a:rPr>
              <a:t>8.7.1</a:t>
            </a:r>
            <a:r>
              <a:rPr lang="en-US" altLang="zh-CN" sz="2600" dirty="0">
                <a:solidFill>
                  <a:schemeClr val="tx1"/>
                </a:solidFill>
                <a:latin typeface="Times New Roman" panose="02020603050405020304" pitchFamily="18" charset="0"/>
              </a:rPr>
              <a:t>.</a:t>
            </a:r>
          </a:p>
        </p:txBody>
      </p:sp>
      <p:pic>
        <p:nvPicPr>
          <p:cNvPr id="44035"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1965023" y="378767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Dongdong Dou</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255" y="2299335"/>
            <a:ext cx="8980170" cy="60198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pPr algn="ctr">
              <a:lnSpc>
                <a:spcPct val="150000"/>
              </a:lnSpc>
            </a:pPr>
            <a:r>
              <a:rPr lang="en-US" altLang="zh-CN" sz="3600">
                <a:sym typeface="宋体" panose="02010600030101010101" pitchFamily="2" charset="-122"/>
              </a:rPr>
              <a:t>7.13 Adversarial Training</a:t>
            </a:r>
            <a:endParaRPr lang="zh-CN" altLang="en-US" sz="3600" dirty="0"/>
          </a:p>
        </p:txBody>
      </p:sp>
      <p:sp>
        <p:nvSpPr>
          <p:cNvPr id="8" name="文本框 7"/>
          <p:cNvSpPr txBox="1"/>
          <p:nvPr/>
        </p:nvSpPr>
        <p:spPr>
          <a:xfrm>
            <a:off x="0" y="544852"/>
            <a:ext cx="12191999" cy="769441"/>
          </a:xfrm>
          <a:prstGeom prst="rect">
            <a:avLst/>
          </a:prstGeom>
          <a:noFill/>
        </p:spPr>
        <p:txBody>
          <a:bodyPr wrap="square" rtlCol="0">
            <a:spAutoFit/>
          </a:bodyPr>
          <a:lstStyle/>
          <a:p>
            <a:pPr algn="ctr"/>
            <a:r>
              <a:rPr lang="en-US" altLang="zh-CN" sz="4400" b="1" dirty="0">
                <a:latin typeface="Times New Roman" panose="02020603050405020304" pitchFamily="18" charset="0"/>
                <a:sym typeface="宋体" panose="02010600030101010101" pitchFamily="2" charset="-122"/>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p:txBody>
          <a:bodyPr/>
          <a:lstStyle/>
          <a:p>
            <a:r>
              <a:rPr lang="en-US" altLang="zh-CN" noProof="1"/>
              <a:t>7.13 Adversarial Training</a:t>
            </a:r>
            <a:endParaRPr lang="en-US" altLang="zh-CN" sz="3600" dirty="0">
              <a:latin typeface="Times New Roman" panose="02020603050405020304" pitchFamily="18" charset="0"/>
              <a:sym typeface="宋体" panose="02010600030101010101" pitchFamily="2" charset="-122"/>
            </a:endParaRPr>
          </a:p>
        </p:txBody>
      </p:sp>
      <p:sp>
        <p:nvSpPr>
          <p:cNvPr id="44034" name="内容占位符 2"/>
          <p:cNvSpPr>
            <a:spLocks noGrp="1" noChangeArrowheads="1"/>
          </p:cNvSpPr>
          <p:nvPr>
            <p:ph idx="1"/>
          </p:nvPr>
        </p:nvSpPr>
        <p:spPr/>
        <p:txBody>
          <a:bodyPr>
            <a:normAutofit lnSpcReduction="10000"/>
          </a:bodyPr>
          <a:lstStyle/>
          <a:p>
            <a:pPr marL="0" indent="0" algn="just">
              <a:lnSpc>
                <a:spcPct val="125000"/>
              </a:lnSpc>
              <a:spcBef>
                <a:spcPct val="0"/>
              </a:spcBef>
              <a:buClr>
                <a:srgbClr val="FF0000"/>
              </a:buClr>
              <a:buFont typeface="Arial" panose="020B0604020202020204" pitchFamily="34" charset="0"/>
              <a:buNone/>
            </a:pPr>
            <a:r>
              <a:rPr lang="en-US" altLang="zh-CN" sz="2600" dirty="0">
                <a:latin typeface="Times New Roman" panose="02020603050405020304" pitchFamily="18" charset="0"/>
              </a:rPr>
              <a:t>In many cases, neural networks have begun to reach human performance when evaluated on an </a:t>
            </a:r>
            <a:r>
              <a:rPr lang="en-US" altLang="zh-CN" sz="2600" dirty="0" err="1">
                <a:latin typeface="Times New Roman" panose="02020603050405020304" pitchFamily="18" charset="0"/>
              </a:rPr>
              <a:t>i.i.d</a:t>
            </a:r>
            <a:r>
              <a:rPr lang="en-US" altLang="zh-CN" sz="2600" dirty="0">
                <a:latin typeface="Times New Roman" panose="02020603050405020304" pitchFamily="18" charset="0"/>
              </a:rPr>
              <a:t>. test set. It is natural therefore to wonder whether these models have obtained a true human-level understanding of these tasks. In order to probe the level of understanding a network has of the underlying task, we can search for examples that the model misclassifies. </a:t>
            </a:r>
            <a:r>
              <a:rPr lang="en-US" altLang="zh-CN" sz="2600" dirty="0" err="1">
                <a:solidFill>
                  <a:srgbClr val="00FF00"/>
                </a:solidFill>
                <a:latin typeface="Times New Roman" panose="02020603050405020304" pitchFamily="18" charset="0"/>
              </a:rPr>
              <a:t>Szegedy</a:t>
            </a:r>
            <a:r>
              <a:rPr lang="en-US" altLang="zh-CN" sz="2600" dirty="0">
                <a:solidFill>
                  <a:srgbClr val="00FF00"/>
                </a:solidFill>
                <a:latin typeface="Times New Roman" panose="02020603050405020304" pitchFamily="18" charset="0"/>
              </a:rPr>
              <a:t>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 </a:t>
            </a:r>
            <a:r>
              <a:rPr lang="en-US" altLang="zh-CN" sz="2600" dirty="0">
                <a:latin typeface="Times New Roman" panose="02020603050405020304" pitchFamily="18" charset="0"/>
              </a:rPr>
              <a:t>(</a:t>
            </a:r>
            <a:r>
              <a:rPr lang="en-US" altLang="zh-CN" sz="2600" dirty="0">
                <a:solidFill>
                  <a:srgbClr val="00FF00"/>
                </a:solidFill>
                <a:latin typeface="Times New Roman" panose="02020603050405020304" pitchFamily="18" charset="0"/>
              </a:rPr>
              <a:t>2014b</a:t>
            </a:r>
            <a:r>
              <a:rPr lang="en-US" altLang="zh-CN" sz="2600" dirty="0">
                <a:latin typeface="Times New Roman" panose="02020603050405020304" pitchFamily="18" charset="0"/>
              </a:rPr>
              <a:t>) found that even neural networks that perform at human level accuracy have a nearly 100% error rate on examples that are intentionally constructed by using an optimization procedure to search for an input </a:t>
            </a:r>
            <a:r>
              <a:rPr lang="en-US" altLang="zh-CN" sz="2600" b="1" i="1" dirty="0">
                <a:latin typeface="Times New Roman" panose="02020603050405020304" pitchFamily="18" charset="0"/>
              </a:rPr>
              <a:t>x'</a:t>
            </a:r>
            <a:r>
              <a:rPr lang="en-US" altLang="zh-CN" sz="2600" dirty="0">
                <a:latin typeface="Times New Roman" panose="02020603050405020304" pitchFamily="18" charset="0"/>
              </a:rPr>
              <a:t> near a data point </a:t>
            </a:r>
            <a:r>
              <a:rPr lang="en-US" altLang="zh-CN" sz="2600" b="1" i="1" dirty="0">
                <a:latin typeface="Times New Roman" panose="02020603050405020304" pitchFamily="18" charset="0"/>
              </a:rPr>
              <a:t>x</a:t>
            </a:r>
            <a:r>
              <a:rPr lang="en-US" altLang="zh-CN" sz="2600" dirty="0">
                <a:latin typeface="Times New Roman" panose="02020603050405020304" pitchFamily="18" charset="0"/>
              </a:rPr>
              <a:t> such that the model output is very different at </a:t>
            </a:r>
            <a:r>
              <a:rPr lang="en-US" altLang="zh-CN" b="1" i="1" dirty="0">
                <a:sym typeface="+mn-ea"/>
              </a:rPr>
              <a:t>x'</a:t>
            </a:r>
            <a:r>
              <a:rPr lang="en-US" altLang="zh-CN" sz="2600" dirty="0">
                <a:latin typeface="Times New Roman" panose="02020603050405020304" pitchFamily="18" charset="0"/>
              </a:rPr>
              <a:t>. In many cases, </a:t>
            </a:r>
            <a:r>
              <a:rPr lang="en-US" altLang="zh-CN" b="1" i="1" dirty="0">
                <a:sym typeface="+mn-ea"/>
              </a:rPr>
              <a:t>x'</a:t>
            </a:r>
            <a:r>
              <a:rPr lang="en-US" altLang="zh-CN" sz="2600" dirty="0">
                <a:latin typeface="Times New Roman" panose="02020603050405020304" pitchFamily="18" charset="0"/>
              </a:rPr>
              <a:t> can be so similar to </a:t>
            </a:r>
            <a:r>
              <a:rPr lang="en-US" altLang="zh-CN" b="1" i="1" dirty="0">
                <a:sym typeface="+mn-ea"/>
              </a:rPr>
              <a:t>x</a:t>
            </a:r>
            <a:r>
              <a:rPr lang="en-US" altLang="zh-CN" sz="2600" dirty="0">
                <a:latin typeface="Times New Roman" panose="02020603050405020304" pitchFamily="18" charset="0"/>
              </a:rPr>
              <a:t> that a human observer cannot tell the difference between the original example and the </a:t>
            </a:r>
            <a:r>
              <a:rPr lang="en-US" altLang="zh-CN" sz="2600" i="1" dirty="0">
                <a:latin typeface="Times New Roman" panose="02020603050405020304" pitchFamily="18" charset="0"/>
              </a:rPr>
              <a:t>adversarial example</a:t>
            </a:r>
            <a:r>
              <a:rPr lang="en-US" altLang="zh-CN" sz="2600" dirty="0">
                <a:latin typeface="Times New Roman" panose="02020603050405020304" pitchFamily="18" charset="0"/>
              </a:rPr>
              <a:t>, but the network can make highly different predictions. See Fig. </a:t>
            </a:r>
            <a:r>
              <a:rPr lang="en-US" altLang="zh-CN" sz="2600" dirty="0">
                <a:solidFill>
                  <a:srgbClr val="FF0000"/>
                </a:solidFill>
                <a:latin typeface="Times New Roman" panose="02020603050405020304" pitchFamily="18" charset="0"/>
              </a:rPr>
              <a:t>7.8</a:t>
            </a:r>
            <a:r>
              <a:rPr lang="en-US" altLang="zh-CN" sz="2600" dirty="0">
                <a:latin typeface="Times New Roman" panose="02020603050405020304" pitchFamily="18" charset="0"/>
              </a:rPr>
              <a:t> for an example.</a:t>
            </a:r>
          </a:p>
        </p:txBody>
      </p:sp>
      <p:pic>
        <p:nvPicPr>
          <p:cNvPr id="44035"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pPr algn="just" fontAlgn="auto">
              <a:spcBef>
                <a:spcPts val="0"/>
              </a:spcBef>
              <a:buClr>
                <a:srgbClr val="FF0000"/>
              </a:buClr>
            </a:pPr>
            <a:r>
              <a:rPr lang="en-US" altLang="zh-CN" sz="3600" noProof="1">
                <a:latin typeface="Times New Roman" panose="02020603050405020304" pitchFamily="18" charset="0"/>
                <a:cs typeface="Times New Roman" panose="02020603050405020304" pitchFamily="18" charset="0"/>
              </a:rPr>
              <a:t>7.13 Adversarial Training</a:t>
            </a:r>
          </a:p>
        </p:txBody>
      </p:sp>
      <p:sp>
        <p:nvSpPr>
          <p:cNvPr id="47106" name="内容占位符 2"/>
          <p:cNvSpPr>
            <a:spLocks noGrp="1" noChangeArrowheads="1"/>
          </p:cNvSpPr>
          <p:nvPr>
            <p:ph idx="1"/>
          </p:nvPr>
        </p:nvSpPr>
        <p:spPr/>
        <p:txBody>
          <a:bodyPr/>
          <a:lstStyle/>
          <a:p>
            <a:pPr marL="0" indent="0" algn="just">
              <a:lnSpc>
                <a:spcPct val="110000"/>
              </a:lnSpc>
              <a:spcBef>
                <a:spcPct val="0"/>
              </a:spcBef>
              <a:buClr>
                <a:srgbClr val="FF0000"/>
              </a:buClr>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Adversarial examples have many implications, for example, in computer security, that are beyond the scope of this chapter. However, they are interesting in the context of regularization because one can reduce the error rate on the original </a:t>
            </a:r>
            <a:r>
              <a:rPr lang="en-US" altLang="zh-CN" sz="2600" dirty="0" err="1">
                <a:latin typeface="Times New Roman" panose="02020603050405020304" pitchFamily="18" charset="0"/>
              </a:rPr>
              <a:t>i.i.d</a:t>
            </a:r>
            <a:r>
              <a:rPr lang="en-US" altLang="zh-CN" sz="2600" dirty="0">
                <a:latin typeface="Times New Roman" panose="02020603050405020304" pitchFamily="18" charset="0"/>
              </a:rPr>
              <a:t>. test set via adversarial training—training on </a:t>
            </a:r>
            <a:r>
              <a:rPr lang="en-US" altLang="zh-CN" sz="2600" dirty="0" err="1">
                <a:latin typeface="Times New Roman" panose="02020603050405020304" pitchFamily="18" charset="0"/>
              </a:rPr>
              <a:t>adversarially</a:t>
            </a:r>
            <a:r>
              <a:rPr lang="en-US" altLang="zh-CN" sz="2600" dirty="0">
                <a:latin typeface="Times New Roman" panose="02020603050405020304" pitchFamily="18" charset="0"/>
              </a:rPr>
              <a:t> perturbed examples</a:t>
            </a:r>
          </a:p>
          <a:p>
            <a:pPr marL="0" indent="0" algn="just">
              <a:lnSpc>
                <a:spcPct val="110000"/>
              </a:lnSpc>
              <a:spcBef>
                <a:spcPct val="0"/>
              </a:spcBef>
              <a:buClr>
                <a:srgbClr val="FF0000"/>
              </a:buClr>
              <a:buFont typeface="Arial" panose="020B0604020202020204" pitchFamily="34" charset="0"/>
              <a:buNone/>
            </a:pPr>
            <a:r>
              <a:rPr lang="en-US" altLang="zh-CN" sz="2600" dirty="0">
                <a:latin typeface="Times New Roman" panose="02020603050405020304" pitchFamily="18" charset="0"/>
              </a:rPr>
              <a:t>from the training set (</a:t>
            </a:r>
            <a:r>
              <a:rPr lang="en-US" altLang="zh-CN" sz="2600" dirty="0" err="1">
                <a:solidFill>
                  <a:srgbClr val="00FF00"/>
                </a:solidFill>
                <a:latin typeface="Times New Roman" panose="02020603050405020304" pitchFamily="18" charset="0"/>
              </a:rPr>
              <a:t>Szegedy</a:t>
            </a:r>
            <a:r>
              <a:rPr lang="en-US" altLang="zh-CN" sz="2600" dirty="0">
                <a:solidFill>
                  <a:srgbClr val="00FF00"/>
                </a:solidFill>
                <a:latin typeface="Times New Roman" panose="02020603050405020304" pitchFamily="18" charset="0"/>
              </a:rPr>
              <a:t>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a:t>
            </a:r>
            <a:r>
              <a:rPr lang="en-US" altLang="zh-CN" dirty="0">
                <a:sym typeface="+mn-ea"/>
              </a:rPr>
              <a:t>,</a:t>
            </a:r>
            <a:r>
              <a:rPr lang="en-US" altLang="zh-CN" sz="2600" dirty="0">
                <a:solidFill>
                  <a:srgbClr val="00B050"/>
                </a:solidFill>
                <a:latin typeface="Times New Roman" panose="02020603050405020304" pitchFamily="18" charset="0"/>
              </a:rPr>
              <a:t> </a:t>
            </a:r>
            <a:r>
              <a:rPr lang="en-US" altLang="zh-CN" sz="2600" dirty="0">
                <a:solidFill>
                  <a:srgbClr val="00FF00"/>
                </a:solidFill>
                <a:latin typeface="Times New Roman" panose="02020603050405020304" pitchFamily="18" charset="0"/>
              </a:rPr>
              <a:t>2014b</a:t>
            </a:r>
            <a:r>
              <a:rPr lang="en-US" altLang="zh-CN" sz="2600" dirty="0">
                <a:solidFill>
                  <a:schemeClr val="tx1"/>
                </a:solidFill>
                <a:latin typeface="Times New Roman" panose="02020603050405020304" pitchFamily="18" charset="0"/>
              </a:rPr>
              <a:t>;</a:t>
            </a:r>
            <a:r>
              <a:rPr lang="en-US" altLang="zh-CN" sz="2600" dirty="0">
                <a:solidFill>
                  <a:srgbClr val="00B050"/>
                </a:solidFill>
                <a:latin typeface="Times New Roman" panose="02020603050405020304" pitchFamily="18" charset="0"/>
              </a:rPr>
              <a:t> </a:t>
            </a:r>
            <a:r>
              <a:rPr lang="en-US" altLang="zh-CN" sz="2600" dirty="0">
                <a:solidFill>
                  <a:srgbClr val="00FF00"/>
                </a:solidFill>
                <a:latin typeface="Times New Roman" panose="02020603050405020304" pitchFamily="18" charset="0"/>
              </a:rPr>
              <a:t>Goodfellow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a:t>
            </a:r>
            <a:r>
              <a:rPr lang="en-US" altLang="zh-CN" dirty="0">
                <a:sym typeface="+mn-ea"/>
              </a:rPr>
              <a:t>,</a:t>
            </a:r>
            <a:r>
              <a:rPr lang="en-US" altLang="zh-CN" sz="2600" dirty="0">
                <a:solidFill>
                  <a:srgbClr val="00FF00"/>
                </a:solidFill>
                <a:latin typeface="Times New Roman" panose="02020603050405020304" pitchFamily="18" charset="0"/>
              </a:rPr>
              <a:t> 2014b</a:t>
            </a:r>
            <a:r>
              <a:rPr lang="en-US" altLang="zh-CN" sz="2600" dirty="0">
                <a:latin typeface="Times New Roman" panose="02020603050405020304" pitchFamily="18" charset="0"/>
              </a:rPr>
              <a:t>).</a:t>
            </a:r>
          </a:p>
        </p:txBody>
      </p:sp>
      <p:pic>
        <p:nvPicPr>
          <p:cNvPr id="47107"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pPr algn="just" fontAlgn="auto">
              <a:spcBef>
                <a:spcPts val="0"/>
              </a:spcBef>
              <a:buClr>
                <a:srgbClr val="FF0000"/>
              </a:buClr>
            </a:pPr>
            <a:r>
              <a:rPr lang="en-US" altLang="zh-CN" sz="3600" noProof="1">
                <a:latin typeface="Times New Roman" panose="02020603050405020304" pitchFamily="18" charset="0"/>
                <a:cs typeface="Times New Roman" panose="02020603050405020304" pitchFamily="18" charset="0"/>
              </a:rPr>
              <a:t>7.13 Adversarial Training</a:t>
            </a:r>
          </a:p>
        </p:txBody>
      </p:sp>
      <p:sp>
        <p:nvSpPr>
          <p:cNvPr id="47106" name="内容占位符 2"/>
          <p:cNvSpPr>
            <a:spLocks noGrp="1" noChangeArrowheads="1"/>
          </p:cNvSpPr>
          <p:nvPr>
            <p:ph idx="1"/>
          </p:nvPr>
        </p:nvSpPr>
        <p:spPr/>
        <p:txBody>
          <a:bodyPr/>
          <a:lstStyle/>
          <a:p>
            <a:pPr marL="0" indent="0" algn="just">
              <a:lnSpc>
                <a:spcPct val="110000"/>
              </a:lnSpc>
              <a:spcBef>
                <a:spcPct val="0"/>
              </a:spcBef>
              <a:buClr>
                <a:srgbClr val="FF0000"/>
              </a:buClr>
              <a:buFont typeface="Arial" panose="020B0604020202020204" pitchFamily="34" charset="0"/>
              <a:buNone/>
            </a:pPr>
            <a:r>
              <a:rPr lang="en-US" altLang="zh-CN" dirty="0">
                <a:sym typeface="+mn-ea"/>
              </a:rPr>
              <a:t>        </a:t>
            </a:r>
            <a:r>
              <a:rPr lang="en-US" altLang="zh-CN" sz="2600">
                <a:solidFill>
                  <a:srgbClr val="00FF00"/>
                </a:solidFill>
                <a:latin typeface="Times New Roman" panose="02020603050405020304" pitchFamily="18" charset="0"/>
              </a:rPr>
              <a:t>Goodfellow </a:t>
            </a:r>
            <a:r>
              <a:rPr lang="en-US" altLang="zh-CN" sz="2600" i="1">
                <a:solidFill>
                  <a:srgbClr val="00FF00"/>
                </a:solidFill>
                <a:latin typeface="Times New Roman" panose="02020603050405020304" pitchFamily="18" charset="0"/>
              </a:rPr>
              <a:t>et al.</a:t>
            </a:r>
            <a:r>
              <a:rPr lang="en-US" altLang="zh-CN" sz="2600">
                <a:solidFill>
                  <a:srgbClr val="00FF00"/>
                </a:solidFill>
                <a:latin typeface="Times New Roman" panose="02020603050405020304" pitchFamily="18" charset="0"/>
              </a:rPr>
              <a:t> </a:t>
            </a:r>
            <a:r>
              <a:rPr lang="en-US" altLang="zh-CN" sz="2600">
                <a:latin typeface="Times New Roman" panose="02020603050405020304" pitchFamily="18" charset="0"/>
              </a:rPr>
              <a:t>(</a:t>
            </a:r>
            <a:r>
              <a:rPr lang="en-US" altLang="zh-CN" sz="2600">
                <a:solidFill>
                  <a:srgbClr val="00FF00"/>
                </a:solidFill>
                <a:latin typeface="Times New Roman" panose="02020603050405020304" pitchFamily="18" charset="0"/>
              </a:rPr>
              <a:t>2014b</a:t>
            </a:r>
            <a:r>
              <a:rPr lang="en-US" altLang="zh-CN" sz="2600">
                <a:latin typeface="Times New Roman" panose="02020603050405020304" pitchFamily="18" charset="0"/>
              </a:rPr>
              <a:t>) showed that one of the primary causes of these adversarial examples is excessive linearity. Neural networks are built out of primarily linear building blocks. In some experiments the overall function they implement proves to be highly linear as a result. These linear functions are easy to optimize. Unfortunately, the value of a linear function can change very rapidly if it has numerous inputs. If we change each input by </a:t>
            </a:r>
            <a:r>
              <a:rPr lang="en-US" altLang="zh-CN" sz="2600"/>
              <a:t>є</a:t>
            </a:r>
            <a:r>
              <a:rPr lang="en-US" altLang="zh-CN" sz="2600">
                <a:latin typeface="Times New Roman" panose="02020603050405020304" pitchFamily="18" charset="0"/>
              </a:rPr>
              <a:t>, then a linear function with weights </a:t>
            </a:r>
            <a:r>
              <a:rPr lang="en-US" altLang="zh-CN">
                <a:sym typeface="+mn-ea"/>
              </a:rPr>
              <a:t>Ⱳ</a:t>
            </a:r>
            <a:r>
              <a:rPr lang="en-US" altLang="zh-CN" sz="2600">
                <a:latin typeface="Times New Roman" panose="02020603050405020304" pitchFamily="18" charset="0"/>
              </a:rPr>
              <a:t> can change by as much as </a:t>
            </a:r>
            <a:r>
              <a:rPr lang="en-US" altLang="zh-CN">
                <a:sym typeface="+mn-ea"/>
              </a:rPr>
              <a:t>є</a:t>
            </a:r>
            <a:r>
              <a:rPr lang="en-US" altLang="zh-CN" sz="2600">
                <a:latin typeface="Times New Roman" panose="02020603050405020304" pitchFamily="18" charset="0"/>
              </a:rPr>
              <a:t>||</a:t>
            </a:r>
            <a:r>
              <a:rPr lang="en-US" altLang="zh-CN">
                <a:sym typeface="+mn-ea"/>
              </a:rPr>
              <a:t>Ⱳ</a:t>
            </a:r>
            <a:r>
              <a:rPr lang="en-US" altLang="zh-CN" sz="2600">
                <a:latin typeface="Times New Roman" panose="02020603050405020304" pitchFamily="18" charset="0"/>
              </a:rPr>
              <a:t>||</a:t>
            </a:r>
            <a:r>
              <a:rPr lang="en-US" altLang="zh-CN" sz="2600" baseline="-25000">
                <a:latin typeface="Times New Roman" panose="02020603050405020304" pitchFamily="18" charset="0"/>
              </a:rPr>
              <a:t>1</a:t>
            </a:r>
            <a:r>
              <a:rPr lang="en-US" altLang="zh-CN" sz="2600">
                <a:latin typeface="Times New Roman" panose="02020603050405020304" pitchFamily="18" charset="0"/>
              </a:rPr>
              <a:t>, which can be a very large amount if </a:t>
            </a:r>
            <a:r>
              <a:rPr lang="en-US" altLang="zh-CN">
                <a:sym typeface="+mn-ea"/>
              </a:rPr>
              <a:t>Ⱳ</a:t>
            </a:r>
            <a:r>
              <a:rPr lang="en-US" altLang="zh-CN" sz="2600">
                <a:latin typeface="Times New Roman" panose="02020603050405020304" pitchFamily="18" charset="0"/>
              </a:rPr>
              <a:t> is high-dimensional. Adversarial training discourages this highly sensitive locally linear behavior by encouraging the network to be locally constant in the neighborhood of the training data. This can be seen as a way of explicitly introducing a local constancy prior into supervised neural nets.</a:t>
            </a:r>
          </a:p>
        </p:txBody>
      </p:sp>
      <p:pic>
        <p:nvPicPr>
          <p:cNvPr id="47107"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fontAlgn="auto">
              <a:spcBef>
                <a:spcPts val="0"/>
              </a:spcBef>
              <a:buClr>
                <a:srgbClr val="FF0000"/>
              </a:buClr>
            </a:pPr>
            <a:r>
              <a:rPr lang="en-US" altLang="zh-CN" sz="3600" noProof="1">
                <a:latin typeface="Times New Roman" panose="02020603050405020304" pitchFamily="18" charset="0"/>
                <a:cs typeface="Times New Roman" panose="02020603050405020304" pitchFamily="18" charset="0"/>
                <a:sym typeface="+mn-ea"/>
              </a:rPr>
              <a:t>7.13 Adversarial Training</a:t>
            </a:r>
            <a:endParaRPr lang="en-US" altLang="zh-CN" sz="3600" noProof="1">
              <a:latin typeface="Times New Roman" panose="02020603050405020304" pitchFamily="18" charset="0"/>
              <a:cs typeface="Times New Roman" panose="02020603050405020304" pitchFamily="18" charset="0"/>
            </a:endParaRPr>
          </a:p>
        </p:txBody>
      </p:sp>
      <p:sp>
        <p:nvSpPr>
          <p:cNvPr id="49154"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a:latin typeface="Times New Roman" panose="02020603050405020304" pitchFamily="18" charset="0"/>
              </a:rPr>
              <a:t>Adversarial training helps to illustrate the power of using a large function family in combination with aggressive regularization. Purely linear models, like logistic regression, are not able to resist adversarial examples because they are forced to be linear. Neural networks are able to represent functions that can range from nearly linear to nearly locally constant and thus have the flexibility to capture linear trends in the training data while still learning to resist local perturbation.</a:t>
            </a:r>
          </a:p>
        </p:txBody>
      </p:sp>
      <p:pic>
        <p:nvPicPr>
          <p:cNvPr id="49155"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0812BCC-E358-40E4-ABCF-EB90B250AC42}"/>
                  </a:ext>
                </a:extLst>
              </p:cNvPr>
              <p:cNvSpPr>
                <a:spLocks noGrp="1"/>
              </p:cNvSpPr>
              <p:nvPr>
                <p:ph type="title"/>
              </p:nvPr>
            </p:nvSpPr>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2" name="标题 1">
                <a:extLst>
                  <a:ext uri="{FF2B5EF4-FFF2-40B4-BE49-F238E27FC236}">
                    <a16:creationId xmlns:a16="http://schemas.microsoft.com/office/drawing/2014/main" id="{B0812BCC-E358-40E4-ABCF-EB90B250AC42}"/>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Such a model has the  following total objective function: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with the corresponding parameter gradient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take a single gradient step to update the weights, we perform this update: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Written another way, the update is: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9" name="图片 8">
            <a:extLst>
              <a:ext uri="{FF2B5EF4-FFF2-40B4-BE49-F238E27FC236}">
                <a16:creationId xmlns:a16="http://schemas.microsoft.com/office/drawing/2014/main" id="{DC795985-0095-429D-B080-78BD7E490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202" y="1587817"/>
            <a:ext cx="7691864" cy="642937"/>
          </a:xfrm>
          <a:prstGeom prst="rect">
            <a:avLst/>
          </a:prstGeom>
        </p:spPr>
      </p:pic>
      <p:pic>
        <p:nvPicPr>
          <p:cNvPr id="11" name="图片 10">
            <a:extLst>
              <a:ext uri="{FF2B5EF4-FFF2-40B4-BE49-F238E27FC236}">
                <a16:creationId xmlns:a16="http://schemas.microsoft.com/office/drawing/2014/main" id="{4DC0E648-D839-47F8-A2AF-DD29A8E005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0278" y="2770751"/>
            <a:ext cx="8370788" cy="642937"/>
          </a:xfrm>
          <a:prstGeom prst="rect">
            <a:avLst/>
          </a:prstGeom>
        </p:spPr>
      </p:pic>
      <p:pic>
        <p:nvPicPr>
          <p:cNvPr id="13" name="图片 12">
            <a:extLst>
              <a:ext uri="{FF2B5EF4-FFF2-40B4-BE49-F238E27FC236}">
                <a16:creationId xmlns:a16="http://schemas.microsoft.com/office/drawing/2014/main" id="{5BF9CC21-A3CB-4E21-A854-735B8805CE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3153" y="4211674"/>
            <a:ext cx="7731512" cy="495300"/>
          </a:xfrm>
          <a:prstGeom prst="rect">
            <a:avLst/>
          </a:prstGeom>
        </p:spPr>
      </p:pic>
      <p:pic>
        <p:nvPicPr>
          <p:cNvPr id="15" name="图片 14">
            <a:extLst>
              <a:ext uri="{FF2B5EF4-FFF2-40B4-BE49-F238E27FC236}">
                <a16:creationId xmlns:a16="http://schemas.microsoft.com/office/drawing/2014/main" id="{F0390C8C-21A1-41E4-9B1E-D62F7F637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4353" y="5128120"/>
            <a:ext cx="8036713" cy="642937"/>
          </a:xfrm>
          <a:prstGeom prst="rect">
            <a:avLst/>
          </a:prstGeom>
        </p:spPr>
      </p:pic>
    </p:spTree>
    <p:extLst>
      <p:ext uri="{BB962C8B-B14F-4D97-AF65-F5344CB8AC3E}">
        <p14:creationId xmlns:p14="http://schemas.microsoft.com/office/powerpoint/2010/main" val="3046876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lgn="just" fontAlgn="auto">
              <a:spcBef>
                <a:spcPts val="0"/>
              </a:spcBef>
              <a:buClr>
                <a:srgbClr val="FF0000"/>
              </a:buClr>
            </a:pPr>
            <a:r>
              <a:rPr lang="en-US" altLang="zh-CN" sz="3600" noProof="1">
                <a:latin typeface="Times New Roman" panose="02020603050405020304" pitchFamily="18" charset="0"/>
                <a:cs typeface="Times New Roman" panose="02020603050405020304" pitchFamily="18" charset="0"/>
                <a:sym typeface="+mn-ea"/>
              </a:rPr>
              <a:t>7.13 Adversarial Training</a:t>
            </a:r>
            <a:endParaRPr lang="en-US" altLang="zh-CN" sz="3600" noProof="1">
              <a:latin typeface="Times New Roman" panose="02020603050405020304" pitchFamily="18" charset="0"/>
              <a:cs typeface="Times New Roman" panose="02020603050405020304" pitchFamily="18" charset="0"/>
            </a:endParaRPr>
          </a:p>
        </p:txBody>
      </p:sp>
      <p:sp>
        <p:nvSpPr>
          <p:cNvPr id="49154" name="内容占位符 2"/>
          <p:cNvSpPr>
            <a:spLocks noGrp="1" noChangeArrowheads="1"/>
          </p:cNvSpPr>
          <p:nvPr>
            <p:ph idx="1"/>
          </p:nvPr>
        </p:nvSpPr>
        <p:spPr/>
        <p:txBody>
          <a:bodyPr>
            <a:noAutofit/>
          </a:bodyPr>
          <a:lstStyle/>
          <a:p>
            <a:pPr marL="0" indent="0" algn="just">
              <a:lnSpc>
                <a:spcPct val="125000"/>
              </a:lnSpc>
              <a:spcBef>
                <a:spcPct val="0"/>
              </a:spcBef>
              <a:buClr>
                <a:srgbClr val="FF0000"/>
              </a:buClr>
              <a:buFont typeface="Arial" panose="020B0604020202020204" pitchFamily="34" charset="0"/>
              <a:buNone/>
            </a:pPr>
            <a:r>
              <a:rPr lang="en-US" altLang="zh-CN" sz="2400" dirty="0">
                <a:sym typeface="+mn-ea"/>
              </a:rPr>
              <a:t>        </a:t>
            </a:r>
            <a:r>
              <a:rPr lang="en-US" altLang="zh-CN" sz="2400" dirty="0">
                <a:latin typeface="Times New Roman" panose="02020603050405020304" pitchFamily="18" charset="0"/>
              </a:rPr>
              <a:t>Adversarial examples also provide a means of accomplishing semi-supervised learning. At a point </a:t>
            </a:r>
            <a:r>
              <a:rPr lang="en-US" altLang="zh-CN" sz="2400" b="1" i="1" dirty="0">
                <a:latin typeface="Times New Roman" panose="02020603050405020304" pitchFamily="18" charset="0"/>
              </a:rPr>
              <a:t>x</a:t>
            </a:r>
            <a:r>
              <a:rPr lang="en-US" altLang="zh-CN" sz="2400" dirty="0">
                <a:latin typeface="Times New Roman" panose="02020603050405020304" pitchFamily="18" charset="0"/>
              </a:rPr>
              <a:t> that is not associated with a label in the dataset, the model itself assigns some label </a:t>
            </a:r>
            <a:r>
              <a:rPr lang="en-US" altLang="zh-CN" sz="2400" i="1" dirty="0"/>
              <a:t>ŷ</a:t>
            </a:r>
            <a:r>
              <a:rPr lang="en-US" altLang="zh-CN" sz="2400" dirty="0">
                <a:latin typeface="Times New Roman" panose="02020603050405020304" pitchFamily="18" charset="0"/>
              </a:rPr>
              <a:t>. The model’s label </a:t>
            </a:r>
            <a:r>
              <a:rPr lang="en-US" altLang="zh-CN" sz="2400" i="1" dirty="0">
                <a:sym typeface="+mn-ea"/>
              </a:rPr>
              <a:t>ŷ</a:t>
            </a:r>
            <a:r>
              <a:rPr lang="en-US" altLang="zh-CN" sz="2400" dirty="0">
                <a:latin typeface="Times New Roman" panose="02020603050405020304" pitchFamily="18" charset="0"/>
              </a:rPr>
              <a:t> may not be the true label, but if the model is high quality, then </a:t>
            </a:r>
            <a:r>
              <a:rPr lang="en-US" altLang="zh-CN" sz="2400" i="1" dirty="0">
                <a:sym typeface="+mn-ea"/>
              </a:rPr>
              <a:t>ŷ</a:t>
            </a:r>
            <a:r>
              <a:rPr lang="en-US" altLang="zh-CN" sz="2400" dirty="0">
                <a:latin typeface="Times New Roman" panose="02020603050405020304" pitchFamily="18" charset="0"/>
              </a:rPr>
              <a:t> has a high probability of providing the true label. We can seek an adversarial example</a:t>
            </a:r>
            <a:r>
              <a:rPr lang="en-US" altLang="zh-CN" sz="2400" b="1" i="1" dirty="0">
                <a:latin typeface="Times New Roman" panose="02020603050405020304" pitchFamily="18" charset="0"/>
              </a:rPr>
              <a:t> x'</a:t>
            </a:r>
            <a:r>
              <a:rPr lang="en-US" altLang="zh-CN" sz="2400" dirty="0">
                <a:latin typeface="Times New Roman" panose="02020603050405020304" pitchFamily="18" charset="0"/>
              </a:rPr>
              <a:t> that causes the classifier to output a label </a:t>
            </a:r>
            <a:r>
              <a:rPr lang="en-US" altLang="zh-CN" sz="2400" i="1" dirty="0">
                <a:latin typeface="Times New Roman" panose="02020603050405020304" pitchFamily="18" charset="0"/>
              </a:rPr>
              <a:t>y' </a:t>
            </a:r>
            <a:r>
              <a:rPr lang="en-US" altLang="zh-CN" sz="2400" dirty="0">
                <a:latin typeface="Times New Roman" panose="02020603050405020304" pitchFamily="18" charset="0"/>
              </a:rPr>
              <a:t>with </a:t>
            </a:r>
            <a:r>
              <a:rPr lang="en-US" altLang="zh-CN" sz="2400" i="1" dirty="0">
                <a:latin typeface="Times New Roman" panose="02020603050405020304" pitchFamily="18" charset="0"/>
              </a:rPr>
              <a:t>y'</a:t>
            </a:r>
            <a:r>
              <a:rPr lang="en-US" altLang="zh-CN" sz="2400" dirty="0">
                <a:latin typeface="Times New Roman" panose="02020603050405020304" pitchFamily="18" charset="0"/>
              </a:rPr>
              <a:t> = </a:t>
            </a:r>
            <a:r>
              <a:rPr lang="en-US" altLang="zh-CN" sz="2400" i="1" dirty="0">
                <a:sym typeface="+mn-ea"/>
              </a:rPr>
              <a:t>ŷ</a:t>
            </a:r>
            <a:r>
              <a:rPr lang="en-US" altLang="zh-CN" sz="2400" dirty="0">
                <a:latin typeface="Times New Roman" panose="02020603050405020304" pitchFamily="18" charset="0"/>
              </a:rPr>
              <a:t>. Adversarial examples generated using not the true label but a label provided by a trained model are called </a:t>
            </a:r>
            <a:r>
              <a:rPr lang="en-US" altLang="zh-CN" sz="2400" i="1" dirty="0">
                <a:solidFill>
                  <a:schemeClr val="tx1"/>
                </a:solidFill>
                <a:latin typeface="Times New Roman" panose="02020603050405020304" pitchFamily="18" charset="0"/>
              </a:rPr>
              <a:t>virtual adversarial examples</a:t>
            </a:r>
            <a:r>
              <a:rPr lang="en-US" altLang="zh-CN" sz="2400" dirty="0">
                <a:latin typeface="Times New Roman" panose="02020603050405020304" pitchFamily="18" charset="0"/>
              </a:rPr>
              <a:t> (</a:t>
            </a:r>
            <a:r>
              <a:rPr lang="en-US" altLang="zh-CN" sz="2400" dirty="0" err="1">
                <a:solidFill>
                  <a:srgbClr val="00FF00"/>
                </a:solidFill>
                <a:latin typeface="Times New Roman" panose="02020603050405020304" pitchFamily="18" charset="0"/>
              </a:rPr>
              <a:t>Miyato</a:t>
            </a:r>
            <a:r>
              <a:rPr lang="en-US" altLang="zh-CN" sz="2400" dirty="0">
                <a:solidFill>
                  <a:srgbClr val="00B050"/>
                </a:solidFill>
                <a:latin typeface="Times New Roman" panose="02020603050405020304" pitchFamily="18" charset="0"/>
              </a:rPr>
              <a:t> </a:t>
            </a:r>
            <a:r>
              <a:rPr lang="en-US" altLang="zh-CN" sz="2400" i="1" dirty="0">
                <a:solidFill>
                  <a:srgbClr val="00FF00"/>
                </a:solidFill>
                <a:latin typeface="Times New Roman" panose="02020603050405020304" pitchFamily="18" charset="0"/>
              </a:rPr>
              <a:t>et al.</a:t>
            </a:r>
            <a:r>
              <a:rPr lang="en-US" altLang="zh-CN" sz="2400" dirty="0">
                <a:sym typeface="+mn-ea"/>
              </a:rPr>
              <a:t>,</a:t>
            </a:r>
            <a:r>
              <a:rPr lang="en-US" altLang="zh-CN" sz="2400" dirty="0">
                <a:solidFill>
                  <a:srgbClr val="00B050"/>
                </a:solidFill>
                <a:latin typeface="Times New Roman" panose="02020603050405020304" pitchFamily="18" charset="0"/>
              </a:rPr>
              <a:t> </a:t>
            </a:r>
            <a:r>
              <a:rPr lang="en-US" altLang="zh-CN" sz="2400" dirty="0">
                <a:solidFill>
                  <a:srgbClr val="00FF00"/>
                </a:solidFill>
                <a:latin typeface="Times New Roman" panose="02020603050405020304" pitchFamily="18" charset="0"/>
              </a:rPr>
              <a:t>2015</a:t>
            </a:r>
            <a:r>
              <a:rPr lang="en-US" altLang="zh-CN" sz="2400" dirty="0">
                <a:latin typeface="Times New Roman" panose="02020603050405020304" pitchFamily="18" charset="0"/>
              </a:rPr>
              <a:t>). The classifier may then be trained to assign the same label to </a:t>
            </a:r>
            <a:r>
              <a:rPr lang="en-US" altLang="zh-CN" sz="2400" b="1" i="1" dirty="0">
                <a:latin typeface="Times New Roman" panose="02020603050405020304" pitchFamily="18" charset="0"/>
              </a:rPr>
              <a:t>x</a:t>
            </a:r>
            <a:r>
              <a:rPr lang="en-US" altLang="zh-CN" sz="2400" dirty="0">
                <a:latin typeface="Times New Roman" panose="02020603050405020304" pitchFamily="18" charset="0"/>
              </a:rPr>
              <a:t> and</a:t>
            </a:r>
            <a:r>
              <a:rPr lang="en-US" altLang="zh-CN" sz="2400" b="1" i="1" dirty="0">
                <a:latin typeface="Times New Roman" panose="02020603050405020304" pitchFamily="18" charset="0"/>
              </a:rPr>
              <a:t> x'</a:t>
            </a:r>
            <a:r>
              <a:rPr lang="en-US" altLang="zh-CN" sz="2400" dirty="0">
                <a:latin typeface="Times New Roman" panose="02020603050405020304" pitchFamily="18" charset="0"/>
              </a:rPr>
              <a:t>. This encourages the classifier to learn a function that is robust to small changes anywhere along the manifold where the unlabeled data lies. The assumption motivating this approach is that different classes usually lie on disconnected manifolds, and a small perturbation should not be able to jump from one class manifold to another class manifold.</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1965023" y="378767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Dongdong Dou</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443230" y="2136775"/>
            <a:ext cx="11504295" cy="143383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pPr algn="ctr">
              <a:lnSpc>
                <a:spcPct val="150000"/>
              </a:lnSpc>
            </a:pPr>
            <a:r>
              <a:rPr lang="en-US" altLang="zh-CN" sz="3600" dirty="0">
                <a:sym typeface="+mn-ea"/>
              </a:rPr>
              <a:t>7.14 Tangent Distance, Tangent Prop, and Manifold Tangent Classifier</a:t>
            </a:r>
            <a:endParaRPr lang="zh-CN" altLang="en-US" sz="3600" dirty="0"/>
          </a:p>
        </p:txBody>
      </p:sp>
      <p:sp>
        <p:nvSpPr>
          <p:cNvPr id="8" name="文本框 7"/>
          <p:cNvSpPr txBox="1"/>
          <p:nvPr/>
        </p:nvSpPr>
        <p:spPr>
          <a:xfrm>
            <a:off x="0" y="544852"/>
            <a:ext cx="12191999" cy="769441"/>
          </a:xfrm>
          <a:prstGeom prst="rect">
            <a:avLst/>
          </a:prstGeom>
          <a:noFill/>
        </p:spPr>
        <p:txBody>
          <a:bodyPr wrap="square" rtlCol="0">
            <a:spAutoFit/>
          </a:bodyPr>
          <a:lstStyle/>
          <a:p>
            <a:pPr algn="ctr"/>
            <a:r>
              <a:rPr lang="en-US" altLang="zh-CN" sz="4400" b="1" dirty="0">
                <a:latin typeface="Times New Roman" panose="02020603050405020304" pitchFamily="18" charset="0"/>
                <a:sym typeface="宋体" panose="02010600030101010101" pitchFamily="2" charset="-122"/>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BC7FE-E63A-4CD5-817D-16CA360924D6}"/>
              </a:ext>
            </a:extLst>
          </p:cNvPr>
          <p:cNvSpPr>
            <a:spLocks noGrp="1"/>
          </p:cNvSpPr>
          <p:nvPr>
            <p:ph type="title"/>
          </p:nvPr>
        </p:nvSpPr>
        <p:spPr/>
        <p:txBody>
          <a:bodyPr>
            <a:normAutofit/>
          </a:bodyPr>
          <a:lstStyle/>
          <a:p>
            <a:r>
              <a:rPr lang="en-US" altLang="zh-CN" sz="3000" noProof="1"/>
              <a:t>7.14 Tangent Distance, Tangent Prop, and Manifold Tangent Classifier</a:t>
            </a:r>
            <a:endParaRPr lang="zh-CN" altLang="en-US" sz="3000" dirty="0"/>
          </a:p>
        </p:txBody>
      </p:sp>
      <p:sp>
        <p:nvSpPr>
          <p:cNvPr id="3" name="内容占位符 2"/>
          <p:cNvSpPr>
            <a:spLocks noGrp="1"/>
          </p:cNvSpPr>
          <p:nvPr>
            <p:ph idx="1"/>
          </p:nvPr>
        </p:nvSpPr>
        <p:spPr/>
        <p:txBody>
          <a:bodyPr>
            <a:normAutofit/>
          </a:bodyPr>
          <a:lstStyle/>
          <a:p>
            <a:pPr marL="0" indent="0" algn="just" fontAlgn="auto">
              <a:lnSpc>
                <a:spcPct val="125000"/>
              </a:lnSpc>
              <a:spcBef>
                <a:spcPts val="0"/>
              </a:spcBef>
              <a:buClr>
                <a:srgbClr val="FF0000"/>
              </a:buClr>
              <a:buFont typeface="Arial" panose="020B0604020202020204" pitchFamily="34" charset="0"/>
              <a:buNone/>
            </a:pPr>
            <a:r>
              <a:rPr lang="en-US" altLang="zh-CN" sz="2600" noProof="1">
                <a:latin typeface="Times New Roman" panose="02020603050405020304" pitchFamily="18" charset="0"/>
                <a:cs typeface="Times New Roman" panose="02020603050405020304" pitchFamily="18" charset="0"/>
              </a:rPr>
              <a:t>Many machine learning algorithms aim to overcome the curse of dimensionality by assuming that the data lies near a low-dimensional manifold, as described in </a:t>
            </a:r>
            <a:r>
              <a:rPr lang="en-US" altLang="zh-CN" sz="2600" noProof="1">
                <a:solidFill>
                  <a:schemeClr val="tx1"/>
                </a:solidFill>
                <a:latin typeface="Times New Roman" panose="02020603050405020304" pitchFamily="18" charset="0"/>
                <a:cs typeface="Times New Roman" panose="02020603050405020304" pitchFamily="18" charset="0"/>
              </a:rPr>
              <a:t>Sec.</a:t>
            </a:r>
            <a:r>
              <a:rPr lang="en-US" altLang="zh-CN" sz="2600" noProof="1">
                <a:solidFill>
                  <a:srgbClr val="FF0000"/>
                </a:solidFill>
                <a:latin typeface="Times New Roman" panose="02020603050405020304" pitchFamily="18" charset="0"/>
                <a:cs typeface="Times New Roman" panose="02020603050405020304" pitchFamily="18" charset="0"/>
              </a:rPr>
              <a:t> 5.11.3</a:t>
            </a:r>
            <a:r>
              <a:rPr lang="en-US" altLang="zh-CN" sz="2600" noProof="1">
                <a:latin typeface="Times New Roman" panose="02020603050405020304" pitchFamily="18" charset="0"/>
                <a:cs typeface="Times New Roman" panose="02020603050405020304" pitchFamily="18" charset="0"/>
              </a:rPr>
              <a:t>.</a:t>
            </a:r>
          </a:p>
          <a:p>
            <a:pPr marL="0" indent="0" algn="just" fontAlgn="auto">
              <a:lnSpc>
                <a:spcPct val="125000"/>
              </a:lnSpc>
              <a:spcBef>
                <a:spcPts val="0"/>
              </a:spcBef>
              <a:buClr>
                <a:srgbClr val="FF0000"/>
              </a:buClr>
              <a:buFont typeface="Arial" panose="020B0604020202020204" pitchFamily="34" charset="0"/>
              <a:buNone/>
            </a:pPr>
            <a:r>
              <a:rPr lang="en-US" altLang="zh-CN" dirty="0">
                <a:sym typeface="+mn-ea"/>
              </a:rPr>
              <a:t>        </a:t>
            </a:r>
            <a:r>
              <a:rPr lang="en-US" altLang="zh-CN" sz="2600" noProof="1">
                <a:latin typeface="Times New Roman" panose="02020603050405020304" pitchFamily="18" charset="0"/>
                <a:cs typeface="Times New Roman" panose="02020603050405020304" pitchFamily="18" charset="0"/>
              </a:rPr>
              <a:t>One of the early attempts to take advantage of the manifold hypothesis is the tangent distance algorithm (</a:t>
            </a:r>
            <a:r>
              <a:rPr lang="en-US" altLang="zh-CN" sz="2600" noProof="1">
                <a:solidFill>
                  <a:srgbClr val="00FF00"/>
                </a:solidFill>
                <a:latin typeface="Times New Roman" panose="02020603050405020304" pitchFamily="18" charset="0"/>
                <a:cs typeface="Times New Roman" panose="02020603050405020304" pitchFamily="18" charset="0"/>
              </a:rPr>
              <a:t>Simard </a:t>
            </a:r>
            <a:r>
              <a:rPr lang="en-US" altLang="zh-CN" sz="2600" i="1" noProof="1">
                <a:solidFill>
                  <a:srgbClr val="00FF00"/>
                </a:solidFill>
                <a:latin typeface="Times New Roman" panose="02020603050405020304" pitchFamily="18" charset="0"/>
                <a:cs typeface="Times New Roman" panose="02020603050405020304" pitchFamily="18" charset="0"/>
              </a:rPr>
              <a:t>et al.</a:t>
            </a:r>
            <a:r>
              <a:rPr lang="en-US" altLang="zh-CN" dirty="0">
                <a:sym typeface="+mn-ea"/>
              </a:rPr>
              <a:t>,</a:t>
            </a:r>
            <a:r>
              <a:rPr lang="en-US" altLang="zh-CN" sz="2600" noProof="1">
                <a:solidFill>
                  <a:srgbClr val="00B050"/>
                </a:solidFill>
                <a:latin typeface="Times New Roman" panose="02020603050405020304" pitchFamily="18" charset="0"/>
                <a:cs typeface="Times New Roman" panose="02020603050405020304" pitchFamily="18" charset="0"/>
              </a:rPr>
              <a:t> </a:t>
            </a:r>
            <a:r>
              <a:rPr lang="en-US" altLang="zh-CN" sz="2600" noProof="1">
                <a:solidFill>
                  <a:srgbClr val="00FF00"/>
                </a:solidFill>
                <a:latin typeface="Times New Roman" panose="02020603050405020304" pitchFamily="18" charset="0"/>
                <a:cs typeface="Times New Roman" panose="02020603050405020304" pitchFamily="18" charset="0"/>
              </a:rPr>
              <a:t>1993</a:t>
            </a:r>
            <a:r>
              <a:rPr lang="en-US" altLang="zh-CN" dirty="0">
                <a:sym typeface="+mn-ea"/>
              </a:rPr>
              <a:t>,</a:t>
            </a:r>
            <a:r>
              <a:rPr lang="en-US" altLang="zh-CN" sz="2600" noProof="1">
                <a:solidFill>
                  <a:srgbClr val="00B050"/>
                </a:solidFill>
                <a:latin typeface="Times New Roman" panose="02020603050405020304" pitchFamily="18" charset="0"/>
                <a:cs typeface="Times New Roman" panose="02020603050405020304" pitchFamily="18" charset="0"/>
              </a:rPr>
              <a:t> </a:t>
            </a:r>
            <a:r>
              <a:rPr lang="en-US" altLang="zh-CN" sz="2600" noProof="1">
                <a:solidFill>
                  <a:srgbClr val="00FF00"/>
                </a:solidFill>
                <a:latin typeface="Times New Roman" panose="02020603050405020304" pitchFamily="18" charset="0"/>
                <a:cs typeface="Times New Roman" panose="02020603050405020304" pitchFamily="18" charset="0"/>
              </a:rPr>
              <a:t>1998</a:t>
            </a:r>
            <a:r>
              <a:rPr lang="en-US" altLang="zh-CN" sz="2600" noProof="1">
                <a:latin typeface="Times New Roman" panose="02020603050405020304" pitchFamily="18" charset="0"/>
                <a:cs typeface="Times New Roman" panose="02020603050405020304" pitchFamily="18" charset="0"/>
              </a:rPr>
              <a:t>). It is a non-parametric nearest-neighbor algorithm in which the metric used is not the generic Euclidean distance but one that is derived from knowledge of the manifolds near which probability concentrates. It is assumed that we are trying to classify examples and that examples on the same manifold share the same category. </a:t>
            </a:r>
          </a:p>
        </p:txBody>
      </p:sp>
      <p:pic>
        <p:nvPicPr>
          <p:cNvPr id="52227"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just" fontAlgn="auto">
              <a:lnSpc>
                <a:spcPct val="125000"/>
              </a:lnSpc>
              <a:spcBef>
                <a:spcPts val="0"/>
              </a:spcBef>
              <a:buClr>
                <a:srgbClr val="FF0000"/>
              </a:buClr>
              <a:buFont typeface="Arial" panose="020B0604020202020204" pitchFamily="34" charset="0"/>
              <a:buNone/>
            </a:pPr>
            <a:r>
              <a:rPr lang="en-US" altLang="zh-CN" sz="2600" noProof="1">
                <a:latin typeface="Times New Roman" panose="02020603050405020304" pitchFamily="18" charset="0"/>
                <a:cs typeface="Times New Roman" panose="02020603050405020304" pitchFamily="18" charset="0"/>
              </a:rPr>
              <a:t>Since the classifier should be invariant to the local factors of variation that correspond to movement on the manifold, it would make sense to use as nearest-neighbor distance between points </a:t>
            </a:r>
            <a:r>
              <a:rPr lang="en-US" altLang="zh-CN" sz="2600" b="1" i="1" noProof="1">
                <a:latin typeface="Times New Roman" panose="02020603050405020304" pitchFamily="18" charset="0"/>
                <a:cs typeface="Times New Roman" panose="02020603050405020304" pitchFamily="18" charset="0"/>
              </a:rPr>
              <a:t>x</a:t>
            </a:r>
            <a:r>
              <a:rPr lang="en-US" altLang="zh-CN" sz="2600" b="1" i="1" baseline="-25000" noProof="1">
                <a:latin typeface="Times New Roman" panose="02020603050405020304" pitchFamily="18" charset="0"/>
                <a:cs typeface="Times New Roman" panose="02020603050405020304" pitchFamily="18" charset="0"/>
              </a:rPr>
              <a:t>1</a:t>
            </a:r>
            <a:r>
              <a:rPr lang="en-US" altLang="zh-CN" sz="2600" b="1" noProof="1">
                <a:latin typeface="Times New Roman" panose="02020603050405020304" pitchFamily="18" charset="0"/>
                <a:cs typeface="Times New Roman" panose="02020603050405020304" pitchFamily="18" charset="0"/>
              </a:rPr>
              <a:t> </a:t>
            </a:r>
            <a:r>
              <a:rPr lang="en-US" altLang="zh-CN" sz="2600" noProof="1">
                <a:latin typeface="Times New Roman" panose="02020603050405020304" pitchFamily="18" charset="0"/>
                <a:cs typeface="Times New Roman" panose="02020603050405020304" pitchFamily="18" charset="0"/>
              </a:rPr>
              <a:t>and </a:t>
            </a:r>
            <a:r>
              <a:rPr lang="en-US" altLang="zh-CN" sz="2600" b="1" i="1" noProof="1">
                <a:latin typeface="Times New Roman" panose="02020603050405020304" pitchFamily="18" charset="0"/>
                <a:cs typeface="Times New Roman" panose="02020603050405020304" pitchFamily="18" charset="0"/>
              </a:rPr>
              <a:t>x</a:t>
            </a:r>
            <a:r>
              <a:rPr lang="en-US" altLang="zh-CN" sz="2600" b="1" i="1" baseline="-25000" noProof="1">
                <a:latin typeface="Times New Roman" panose="02020603050405020304" pitchFamily="18" charset="0"/>
                <a:cs typeface="Times New Roman" panose="02020603050405020304" pitchFamily="18" charset="0"/>
              </a:rPr>
              <a:t>2</a:t>
            </a:r>
            <a:r>
              <a:rPr lang="en-US" altLang="zh-CN" sz="2600" noProof="1">
                <a:latin typeface="Times New Roman" panose="02020603050405020304" pitchFamily="18" charset="0"/>
                <a:cs typeface="Times New Roman" panose="02020603050405020304" pitchFamily="18" charset="0"/>
              </a:rPr>
              <a:t> the distance between the manifolds </a:t>
            </a:r>
            <a:r>
              <a:rPr lang="en-US" altLang="zh-CN" sz="2600" i="1" noProof="1">
                <a:latin typeface="Times New Roman" panose="02020603050405020304" pitchFamily="18" charset="0"/>
                <a:cs typeface="Times New Roman" panose="02020603050405020304" pitchFamily="18" charset="0"/>
              </a:rPr>
              <a:t>M</a:t>
            </a:r>
            <a:r>
              <a:rPr lang="en-US" altLang="zh-CN" sz="2600" baseline="-25000" noProof="1">
                <a:latin typeface="Times New Roman" panose="02020603050405020304" pitchFamily="18" charset="0"/>
                <a:cs typeface="Times New Roman" panose="02020603050405020304" pitchFamily="18" charset="0"/>
              </a:rPr>
              <a:t>1</a:t>
            </a:r>
            <a:r>
              <a:rPr lang="en-US" altLang="zh-CN" sz="2600" noProof="1">
                <a:latin typeface="Times New Roman" panose="02020603050405020304" pitchFamily="18" charset="0"/>
                <a:cs typeface="Times New Roman" panose="02020603050405020304" pitchFamily="18" charset="0"/>
              </a:rPr>
              <a:t> and </a:t>
            </a:r>
            <a:r>
              <a:rPr lang="en-US" altLang="zh-CN" sz="2600" i="1" noProof="1">
                <a:latin typeface="Times New Roman" panose="02020603050405020304" pitchFamily="18" charset="0"/>
                <a:cs typeface="Times New Roman" panose="02020603050405020304" pitchFamily="18" charset="0"/>
              </a:rPr>
              <a:t>M</a:t>
            </a:r>
            <a:r>
              <a:rPr lang="en-US" altLang="zh-CN" sz="2600" baseline="-25000" noProof="1">
                <a:latin typeface="Times New Roman" panose="02020603050405020304" pitchFamily="18" charset="0"/>
                <a:cs typeface="Times New Roman" panose="02020603050405020304" pitchFamily="18" charset="0"/>
              </a:rPr>
              <a:t>2</a:t>
            </a:r>
            <a:r>
              <a:rPr lang="en-US" altLang="zh-CN" sz="2600" noProof="1">
                <a:latin typeface="Times New Roman" panose="02020603050405020304" pitchFamily="18" charset="0"/>
                <a:cs typeface="Times New Roman" panose="02020603050405020304" pitchFamily="18" charset="0"/>
              </a:rPr>
              <a:t> to which they respectively belong. Although that may be computationally difficult (it would require solving an optimization problem, to find the nearest pair of points on </a:t>
            </a:r>
            <a:r>
              <a:rPr lang="en-US" altLang="zh-CN" sz="2600" i="1" noProof="1">
                <a:latin typeface="Times New Roman" panose="02020603050405020304" pitchFamily="18" charset="0"/>
                <a:cs typeface="Times New Roman" panose="02020603050405020304" pitchFamily="18" charset="0"/>
              </a:rPr>
              <a:t>M</a:t>
            </a:r>
            <a:r>
              <a:rPr lang="en-US" altLang="zh-CN" sz="2600" baseline="-25000" noProof="1">
                <a:latin typeface="Times New Roman" panose="02020603050405020304" pitchFamily="18" charset="0"/>
                <a:cs typeface="Times New Roman" panose="02020603050405020304" pitchFamily="18" charset="0"/>
              </a:rPr>
              <a:t>1</a:t>
            </a:r>
            <a:r>
              <a:rPr lang="en-US" altLang="zh-CN" sz="2600" noProof="1">
                <a:latin typeface="Times New Roman" panose="02020603050405020304" pitchFamily="18" charset="0"/>
                <a:cs typeface="Times New Roman" panose="02020603050405020304" pitchFamily="18" charset="0"/>
              </a:rPr>
              <a:t> and </a:t>
            </a:r>
            <a:r>
              <a:rPr lang="en-US" altLang="zh-CN" sz="2600" i="1" noProof="1">
                <a:latin typeface="Times New Roman" panose="02020603050405020304" pitchFamily="18" charset="0"/>
                <a:cs typeface="Times New Roman" panose="02020603050405020304" pitchFamily="18" charset="0"/>
              </a:rPr>
              <a:t>M</a:t>
            </a:r>
            <a:r>
              <a:rPr lang="en-US" altLang="zh-CN" sz="2600" baseline="-25000" noProof="1">
                <a:latin typeface="Times New Roman" panose="02020603050405020304" pitchFamily="18" charset="0"/>
                <a:cs typeface="Times New Roman" panose="02020603050405020304" pitchFamily="18" charset="0"/>
              </a:rPr>
              <a:t>2</a:t>
            </a:r>
            <a:r>
              <a:rPr lang="en-US" altLang="zh-CN" sz="2600" noProof="1">
                <a:latin typeface="Times New Roman" panose="02020603050405020304" pitchFamily="18" charset="0"/>
                <a:cs typeface="Times New Roman" panose="02020603050405020304" pitchFamily="18" charset="0"/>
              </a:rPr>
              <a:t>), a cheap alternative that makes sense locally is to approximate M</a:t>
            </a:r>
            <a:r>
              <a:rPr lang="en-US" altLang="zh-CN" sz="2600" i="1" baseline="-25000" noProof="1">
                <a:latin typeface="Times New Roman" panose="02020603050405020304" pitchFamily="18" charset="0"/>
                <a:cs typeface="Times New Roman" panose="02020603050405020304" pitchFamily="18" charset="0"/>
              </a:rPr>
              <a:t>i</a:t>
            </a:r>
            <a:r>
              <a:rPr lang="en-US" altLang="zh-CN" sz="2600" noProof="1">
                <a:latin typeface="Times New Roman" panose="02020603050405020304" pitchFamily="18" charset="0"/>
                <a:cs typeface="Times New Roman" panose="02020603050405020304" pitchFamily="18" charset="0"/>
              </a:rPr>
              <a:t> by its tangent plane at </a:t>
            </a:r>
            <a:r>
              <a:rPr lang="en-US" altLang="zh-CN" sz="2600" b="1" i="1" noProof="1">
                <a:latin typeface="Times New Roman" panose="02020603050405020304" pitchFamily="18" charset="0"/>
                <a:cs typeface="Times New Roman" panose="02020603050405020304" pitchFamily="18" charset="0"/>
              </a:rPr>
              <a:t>x</a:t>
            </a:r>
            <a:r>
              <a:rPr lang="en-US" altLang="zh-CN" sz="2600" i="1" baseline="-25000" noProof="1">
                <a:latin typeface="Times New Roman" panose="02020603050405020304" pitchFamily="18" charset="0"/>
                <a:cs typeface="Times New Roman" panose="02020603050405020304" pitchFamily="18" charset="0"/>
              </a:rPr>
              <a:t>i</a:t>
            </a:r>
            <a:r>
              <a:rPr lang="en-US" altLang="zh-CN" sz="2600" noProof="1">
                <a:latin typeface="Times New Roman" panose="02020603050405020304" pitchFamily="18" charset="0"/>
                <a:cs typeface="Times New Roman" panose="02020603050405020304" pitchFamily="18" charset="0"/>
              </a:rPr>
              <a:t> and measure the distance between the two tangents, or between a tangent plane and a point. That can be achieved by solving a low-dimensional linear system (in the dimension of the manifolds). Of course, this algorithm requires one to specify the tangent vectors.</a:t>
            </a:r>
          </a:p>
        </p:txBody>
      </p:sp>
      <p:pic>
        <p:nvPicPr>
          <p:cNvPr id="52227"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FF0D684F-EC39-4D8D-8EBD-D008EC32650A}"/>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内容占位符 2"/>
          <p:cNvSpPr>
            <a:spLocks noGrp="1" noChangeArrowheads="1"/>
          </p:cNvSpPr>
          <p:nvPr>
            <p:ph idx="1"/>
          </p:nvPr>
        </p:nvSpPr>
        <p:spPr/>
        <p:txBody>
          <a:bodyPr/>
          <a:lstStyle/>
          <a:p>
            <a:pPr marL="0" indent="0" algn="just">
              <a:lnSpc>
                <a:spcPct val="125000"/>
              </a:lnSpc>
              <a:spcBef>
                <a:spcPct val="0"/>
              </a:spcBef>
              <a:buClr>
                <a:srgbClr val="FF0000"/>
              </a:buClr>
              <a:buFont typeface="Arial" panose="020B0604020202020204" pitchFamily="34" charset="0"/>
              <a:buNone/>
            </a:pPr>
            <a:r>
              <a:rPr lang="en-US" altLang="zh-CN" dirty="0">
                <a:sym typeface="+mn-ea"/>
              </a:rPr>
              <a:t>        </a:t>
            </a:r>
            <a:r>
              <a:rPr lang="en-US" altLang="zh-CN" sz="2600" dirty="0">
                <a:latin typeface="Times New Roman" panose="02020603050405020304" pitchFamily="18" charset="0"/>
              </a:rPr>
              <a:t>In a related spirit, the </a:t>
            </a:r>
            <a:r>
              <a:rPr lang="en-US" altLang="zh-CN" sz="2600" i="1" dirty="0">
                <a:latin typeface="Times New Roman" panose="02020603050405020304" pitchFamily="18" charset="0"/>
              </a:rPr>
              <a:t>tangent prop</a:t>
            </a:r>
            <a:r>
              <a:rPr lang="en-US" altLang="zh-CN" sz="2600" dirty="0">
                <a:latin typeface="Times New Roman" panose="02020603050405020304" pitchFamily="18" charset="0"/>
              </a:rPr>
              <a:t> algorithm (</a:t>
            </a:r>
            <a:r>
              <a:rPr lang="en-US" altLang="zh-CN" sz="2600" dirty="0">
                <a:solidFill>
                  <a:srgbClr val="00FF00"/>
                </a:solidFill>
                <a:latin typeface="Times New Roman" panose="02020603050405020304" pitchFamily="18" charset="0"/>
              </a:rPr>
              <a:t>Simard </a:t>
            </a:r>
            <a:r>
              <a:rPr lang="en-US" altLang="zh-CN" sz="2600" i="1" dirty="0">
                <a:solidFill>
                  <a:srgbClr val="00FF00"/>
                </a:solidFill>
                <a:latin typeface="Times New Roman" panose="02020603050405020304" pitchFamily="18" charset="0"/>
              </a:rPr>
              <a:t>et al</a:t>
            </a:r>
            <a:r>
              <a:rPr lang="en-US" altLang="zh-CN" sz="2600" dirty="0">
                <a:solidFill>
                  <a:srgbClr val="00FF00"/>
                </a:solidFill>
                <a:latin typeface="Times New Roman" panose="02020603050405020304" pitchFamily="18" charset="0"/>
              </a:rPr>
              <a:t>.</a:t>
            </a:r>
            <a:r>
              <a:rPr lang="en-US" altLang="zh-CN" dirty="0">
                <a:sym typeface="+mn-ea"/>
              </a:rPr>
              <a:t>,</a:t>
            </a:r>
            <a:r>
              <a:rPr lang="en-US" altLang="zh-CN" sz="2600" dirty="0">
                <a:solidFill>
                  <a:srgbClr val="00B050"/>
                </a:solidFill>
                <a:latin typeface="Times New Roman" panose="02020603050405020304" pitchFamily="18" charset="0"/>
              </a:rPr>
              <a:t> </a:t>
            </a:r>
            <a:r>
              <a:rPr lang="en-US" altLang="zh-CN" sz="2600" dirty="0">
                <a:solidFill>
                  <a:srgbClr val="00FF00"/>
                </a:solidFill>
                <a:latin typeface="Times New Roman" panose="02020603050405020304" pitchFamily="18" charset="0"/>
              </a:rPr>
              <a:t>1992</a:t>
            </a:r>
            <a:r>
              <a:rPr lang="en-US" altLang="zh-CN" sz="2600" dirty="0">
                <a:latin typeface="Times New Roman" panose="02020603050405020304" pitchFamily="18" charset="0"/>
              </a:rPr>
              <a:t>) (</a:t>
            </a:r>
            <a:r>
              <a:rPr lang="en-US" altLang="zh-CN" sz="2600" dirty="0">
                <a:solidFill>
                  <a:schemeClr val="tx1"/>
                </a:solidFill>
                <a:latin typeface="Times New Roman" panose="02020603050405020304" pitchFamily="18" charset="0"/>
              </a:rPr>
              <a:t>Fig.</a:t>
            </a:r>
            <a:r>
              <a:rPr lang="en-US" altLang="zh-CN" sz="2600" dirty="0">
                <a:solidFill>
                  <a:srgbClr val="CD1212"/>
                </a:solidFill>
                <a:latin typeface="Times New Roman" panose="02020603050405020304" pitchFamily="18" charset="0"/>
              </a:rPr>
              <a:t> </a:t>
            </a:r>
            <a:r>
              <a:rPr lang="en-US" altLang="zh-CN" sz="2600" dirty="0">
                <a:solidFill>
                  <a:srgbClr val="FF0000"/>
                </a:solidFill>
                <a:latin typeface="Times New Roman" panose="02020603050405020304" pitchFamily="18" charset="0"/>
              </a:rPr>
              <a:t>7.9</a:t>
            </a:r>
            <a:r>
              <a:rPr lang="en-US" altLang="zh-CN" sz="2600" dirty="0">
                <a:latin typeface="Times New Roman" panose="02020603050405020304" pitchFamily="18" charset="0"/>
              </a:rPr>
              <a:t>) trains a neural net classifier with an extra penalty to make each output </a:t>
            </a:r>
            <a:r>
              <a:rPr lang="en-US" altLang="zh-CN" sz="2600" i="1" dirty="0">
                <a:latin typeface="Times New Roman" panose="02020603050405020304" pitchFamily="18" charset="0"/>
              </a:rPr>
              <a:t>f</a:t>
            </a:r>
            <a:r>
              <a:rPr lang="en-US" altLang="zh-CN" sz="2600" dirty="0">
                <a:latin typeface="Times New Roman" panose="02020603050405020304" pitchFamily="18" charset="0"/>
              </a:rPr>
              <a:t> (</a:t>
            </a:r>
            <a:r>
              <a:rPr lang="en-US" altLang="zh-CN" sz="2600" b="1" i="1" dirty="0">
                <a:latin typeface="Times New Roman" panose="02020603050405020304" pitchFamily="18" charset="0"/>
              </a:rPr>
              <a:t>x</a:t>
            </a:r>
            <a:r>
              <a:rPr lang="en-US" altLang="zh-CN" sz="2600" dirty="0">
                <a:latin typeface="Times New Roman" panose="02020603050405020304" pitchFamily="18" charset="0"/>
              </a:rPr>
              <a:t>) of the neural net locally invariant to known factors of variation. These factors of variation correspond to movement along the manifold near which examples of the same class concentrate. Local invariance is achieved by requiring </a:t>
            </a:r>
            <a:r>
              <a:rPr lang="en-US" altLang="zh-CN" sz="2600" b="1" dirty="0">
                <a:latin typeface="Times New Roman" panose="02020603050405020304" pitchFamily="18" charset="0"/>
              </a:rPr>
              <a:t>∇</a:t>
            </a:r>
            <a:r>
              <a:rPr lang="en-US" altLang="zh-CN" sz="2600" b="1" i="1" baseline="-25000" dirty="0" err="1">
                <a:latin typeface="Times New Roman" panose="02020603050405020304" pitchFamily="18" charset="0"/>
              </a:rPr>
              <a:t>x</a:t>
            </a:r>
            <a:r>
              <a:rPr lang="en-US" altLang="zh-CN" sz="2600" i="1" dirty="0" err="1">
                <a:latin typeface="Times New Roman" panose="02020603050405020304" pitchFamily="18" charset="0"/>
              </a:rPr>
              <a:t>f</a:t>
            </a:r>
            <a:r>
              <a:rPr lang="en-US" altLang="zh-CN" sz="2600" i="1" dirty="0">
                <a:latin typeface="Times New Roman" panose="02020603050405020304" pitchFamily="18" charset="0"/>
              </a:rPr>
              <a:t> </a:t>
            </a:r>
            <a:r>
              <a:rPr lang="en-US" altLang="zh-CN" sz="2600" dirty="0">
                <a:latin typeface="Times New Roman" panose="02020603050405020304" pitchFamily="18" charset="0"/>
              </a:rPr>
              <a:t>(</a:t>
            </a:r>
            <a:r>
              <a:rPr lang="en-US" altLang="zh-CN" sz="2600" b="1" i="1" dirty="0">
                <a:latin typeface="Times New Roman" panose="02020603050405020304" pitchFamily="18" charset="0"/>
              </a:rPr>
              <a:t>x</a:t>
            </a:r>
            <a:r>
              <a:rPr lang="en-US" altLang="zh-CN" sz="2600" dirty="0">
                <a:latin typeface="Times New Roman" panose="02020603050405020304" pitchFamily="18" charset="0"/>
              </a:rPr>
              <a:t>) to be orthogonal to the known manifold tangent vectors </a:t>
            </a:r>
            <a:r>
              <a:rPr lang="en-US" altLang="zh-CN" sz="2600" b="1" i="1" dirty="0">
                <a:latin typeface="Times New Roman" panose="02020603050405020304" pitchFamily="18" charset="0"/>
              </a:rPr>
              <a:t>v</a:t>
            </a:r>
            <a:r>
              <a:rPr lang="en-US" altLang="zh-CN" sz="2600" dirty="0">
                <a:latin typeface="Times New Roman" panose="02020603050405020304" pitchFamily="18" charset="0"/>
              </a:rPr>
              <a:t> </a:t>
            </a:r>
            <a:r>
              <a:rPr lang="en-US" altLang="zh-CN" sz="2600" b="1" i="1" baseline="30000" dirty="0">
                <a:latin typeface="Times New Roman" panose="02020603050405020304" pitchFamily="18" charset="0"/>
              </a:rPr>
              <a:t>(</a:t>
            </a:r>
            <a:r>
              <a:rPr lang="en-US" altLang="zh-CN" sz="2600" b="1" i="1" baseline="30000" dirty="0" err="1">
                <a:latin typeface="Times New Roman" panose="02020603050405020304" pitchFamily="18" charset="0"/>
              </a:rPr>
              <a:t>i</a:t>
            </a:r>
            <a:r>
              <a:rPr lang="en-US" altLang="zh-CN" sz="2600" b="1" i="1" baseline="30000" dirty="0">
                <a:latin typeface="Times New Roman" panose="02020603050405020304" pitchFamily="18" charset="0"/>
              </a:rPr>
              <a:t>)</a:t>
            </a:r>
            <a:r>
              <a:rPr lang="en-US" altLang="zh-CN" sz="2600" dirty="0">
                <a:latin typeface="Times New Roman" panose="02020603050405020304" pitchFamily="18" charset="0"/>
              </a:rPr>
              <a:t> at </a:t>
            </a:r>
            <a:r>
              <a:rPr lang="en-US" altLang="zh-CN" sz="2600" b="1" i="1" dirty="0">
                <a:latin typeface="Times New Roman" panose="02020603050405020304" pitchFamily="18" charset="0"/>
              </a:rPr>
              <a:t>x</a:t>
            </a:r>
            <a:r>
              <a:rPr lang="en-US" altLang="zh-CN" sz="2600" dirty="0">
                <a:latin typeface="Times New Roman" panose="02020603050405020304" pitchFamily="18" charset="0"/>
              </a:rPr>
              <a:t>, or equivalently that the directional derivative of </a:t>
            </a:r>
            <a:r>
              <a:rPr lang="en-US" altLang="zh-CN" sz="2600" i="1" dirty="0">
                <a:latin typeface="Times New Roman" panose="02020603050405020304" pitchFamily="18" charset="0"/>
              </a:rPr>
              <a:t>f</a:t>
            </a:r>
            <a:r>
              <a:rPr lang="en-US" altLang="zh-CN" sz="2600" dirty="0">
                <a:latin typeface="Times New Roman" panose="02020603050405020304" pitchFamily="18" charset="0"/>
              </a:rPr>
              <a:t> at </a:t>
            </a:r>
            <a:r>
              <a:rPr lang="en-US" altLang="zh-CN" sz="2600" b="1" i="1" dirty="0">
                <a:latin typeface="Times New Roman" panose="02020603050405020304" pitchFamily="18" charset="0"/>
              </a:rPr>
              <a:t>x</a:t>
            </a:r>
            <a:r>
              <a:rPr lang="en-US" altLang="zh-CN" sz="2600" dirty="0">
                <a:latin typeface="Times New Roman" panose="02020603050405020304" pitchFamily="18" charset="0"/>
              </a:rPr>
              <a:t> in the directions </a:t>
            </a:r>
            <a:r>
              <a:rPr lang="en-US" altLang="zh-CN" sz="2600" b="1" i="1" dirty="0">
                <a:latin typeface="Times New Roman" panose="02020603050405020304" pitchFamily="18" charset="0"/>
              </a:rPr>
              <a:t>v</a:t>
            </a:r>
            <a:r>
              <a:rPr lang="en-US" altLang="zh-CN" sz="2600" b="1" i="1" baseline="30000" dirty="0">
                <a:latin typeface="Times New Roman" panose="02020603050405020304" pitchFamily="18" charset="0"/>
              </a:rPr>
              <a:t>(</a:t>
            </a:r>
            <a:r>
              <a:rPr lang="en-US" altLang="zh-CN" sz="2600" b="1" i="1" baseline="30000" dirty="0" err="1">
                <a:latin typeface="Times New Roman" panose="02020603050405020304" pitchFamily="18" charset="0"/>
              </a:rPr>
              <a:t>i</a:t>
            </a:r>
            <a:r>
              <a:rPr lang="en-US" altLang="zh-CN" sz="2600" b="1" i="1" baseline="30000" dirty="0">
                <a:latin typeface="Times New Roman" panose="02020603050405020304" pitchFamily="18" charset="0"/>
              </a:rPr>
              <a:t>)</a:t>
            </a:r>
            <a:r>
              <a:rPr lang="en-US" altLang="zh-CN" sz="2600" dirty="0">
                <a:latin typeface="Times New Roman" panose="02020603050405020304" pitchFamily="18" charset="0"/>
              </a:rPr>
              <a:t> be small by adding a regularization penalty </a:t>
            </a:r>
            <a:r>
              <a:rPr lang="en-US" altLang="zh-CN" sz="2600" i="1" dirty="0">
                <a:latin typeface="Times New Roman" panose="02020603050405020304" pitchFamily="18" charset="0"/>
              </a:rPr>
              <a:t>Ω</a:t>
            </a:r>
            <a:r>
              <a:rPr lang="en-US" altLang="zh-CN" sz="2600" dirty="0">
                <a:latin typeface="Times New Roman" panose="02020603050405020304" pitchFamily="18" charset="0"/>
              </a:rPr>
              <a:t>:</a:t>
            </a:r>
          </a:p>
          <a:p>
            <a:pPr marL="0" indent="0" algn="just">
              <a:lnSpc>
                <a:spcPct val="125000"/>
              </a:lnSpc>
              <a:spcBef>
                <a:spcPct val="0"/>
              </a:spcBef>
              <a:buClr>
                <a:srgbClr val="FF0000"/>
              </a:buClr>
              <a:buFont typeface="Arial" panose="020B0604020202020204" pitchFamily="34" charset="0"/>
              <a:buNone/>
            </a:pPr>
            <a:endParaRPr lang="en-US" altLang="zh-CN" sz="2600" dirty="0">
              <a:latin typeface="Times New Roman" panose="02020603050405020304" pitchFamily="18" charset="0"/>
            </a:endParaRPr>
          </a:p>
        </p:txBody>
      </p:sp>
      <p:pic>
        <p:nvPicPr>
          <p:cNvPr id="53250" name="图片 3" descr="u=1907756794,293736522&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560955" y="5196205"/>
            <a:ext cx="7780655" cy="806450"/>
          </a:xfrm>
          <a:prstGeom prst="rect">
            <a:avLst/>
          </a:prstGeom>
        </p:spPr>
      </p:pic>
      <p:sp>
        <p:nvSpPr>
          <p:cNvPr id="7" name="标题 1">
            <a:extLst>
              <a:ext uri="{FF2B5EF4-FFF2-40B4-BE49-F238E27FC236}">
                <a16:creationId xmlns:a16="http://schemas.microsoft.com/office/drawing/2014/main" id="{CAE150D7-8C4F-4715-9D30-E678C7C20DDE}"/>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just" fontAlgn="auto">
              <a:lnSpc>
                <a:spcPct val="125000"/>
              </a:lnSpc>
              <a:spcBef>
                <a:spcPts val="0"/>
              </a:spcBef>
              <a:buClr>
                <a:srgbClr val="FF0000"/>
              </a:buClr>
              <a:buFont typeface="Arial" panose="020B0604020202020204" pitchFamily="34" charset="0"/>
              <a:buNone/>
            </a:pPr>
            <a:r>
              <a:rPr lang="en-US" altLang="zh-CN" sz="2600" noProof="1">
                <a:latin typeface="Times New Roman" panose="02020603050405020304" pitchFamily="18" charset="0"/>
                <a:cs typeface="Times New Roman" panose="02020603050405020304" pitchFamily="18" charset="0"/>
              </a:rPr>
              <a:t>This regularizer can of course by scaled by an appropriate hyperparameter, and, for most neural networks, we would need to sum over many outputs rather than the lone output </a:t>
            </a:r>
            <a:r>
              <a:rPr lang="en-US" altLang="zh-CN" sz="2600" i="1" noProof="1">
                <a:latin typeface="Times New Roman" panose="02020603050405020304" pitchFamily="18" charset="0"/>
                <a:cs typeface="Times New Roman" panose="02020603050405020304" pitchFamily="18" charset="0"/>
              </a:rPr>
              <a:t>f</a:t>
            </a:r>
            <a:r>
              <a:rPr lang="en-US" altLang="zh-CN" sz="2600" noProof="1">
                <a:latin typeface="Times New Roman" panose="02020603050405020304" pitchFamily="18" charset="0"/>
                <a:cs typeface="Times New Roman" panose="02020603050405020304" pitchFamily="18" charset="0"/>
              </a:rPr>
              <a:t> (</a:t>
            </a:r>
            <a:r>
              <a:rPr lang="en-US" altLang="zh-CN" sz="2600" b="1" i="1" noProof="1">
                <a:latin typeface="Times New Roman" panose="02020603050405020304" pitchFamily="18" charset="0"/>
                <a:cs typeface="Times New Roman" panose="02020603050405020304" pitchFamily="18" charset="0"/>
              </a:rPr>
              <a:t>x</a:t>
            </a:r>
            <a:r>
              <a:rPr lang="en-US" altLang="zh-CN" sz="2600" noProof="1">
                <a:latin typeface="Times New Roman" panose="02020603050405020304" pitchFamily="18" charset="0"/>
                <a:cs typeface="Times New Roman" panose="02020603050405020304" pitchFamily="18" charset="0"/>
              </a:rPr>
              <a:t>) described here for simplicity. As with the tangent distance algorithm, the tangent vectors are derived a priori, usually from the formal knowledge of the effect of transformations such as translation, rotation, and scaling in images. Tangent prop has been used not just for supervised learning (</a:t>
            </a:r>
            <a:r>
              <a:rPr lang="en-US" altLang="zh-CN" sz="2600" noProof="1">
                <a:solidFill>
                  <a:srgbClr val="00FF00"/>
                </a:solidFill>
                <a:latin typeface="Times New Roman" panose="02020603050405020304" pitchFamily="18" charset="0"/>
                <a:cs typeface="Times New Roman" panose="02020603050405020304" pitchFamily="18" charset="0"/>
              </a:rPr>
              <a:t>Simard </a:t>
            </a:r>
            <a:r>
              <a:rPr lang="en-US" altLang="zh-CN" sz="2600" i="1" noProof="1">
                <a:solidFill>
                  <a:srgbClr val="00FF00"/>
                </a:solidFill>
                <a:latin typeface="Times New Roman" panose="02020603050405020304" pitchFamily="18" charset="0"/>
                <a:cs typeface="Times New Roman" panose="02020603050405020304" pitchFamily="18" charset="0"/>
              </a:rPr>
              <a:t>et al</a:t>
            </a:r>
            <a:r>
              <a:rPr lang="en-US" altLang="zh-CN" sz="2600" noProof="1">
                <a:solidFill>
                  <a:srgbClr val="00FF00"/>
                </a:solidFill>
                <a:latin typeface="Times New Roman" panose="02020603050405020304" pitchFamily="18" charset="0"/>
                <a:cs typeface="Times New Roman" panose="02020603050405020304" pitchFamily="18" charset="0"/>
              </a:rPr>
              <a:t>.</a:t>
            </a:r>
            <a:r>
              <a:rPr lang="en-US" altLang="zh-CN" dirty="0">
                <a:sym typeface="+mn-ea"/>
              </a:rPr>
              <a:t>,</a:t>
            </a:r>
            <a:r>
              <a:rPr lang="en-US" altLang="zh-CN" sz="2600" noProof="1">
                <a:solidFill>
                  <a:srgbClr val="00B050"/>
                </a:solidFill>
                <a:latin typeface="Times New Roman" panose="02020603050405020304" pitchFamily="18" charset="0"/>
                <a:cs typeface="Times New Roman" panose="02020603050405020304" pitchFamily="18" charset="0"/>
              </a:rPr>
              <a:t> </a:t>
            </a:r>
            <a:r>
              <a:rPr lang="en-US" altLang="zh-CN" sz="2600" noProof="1">
                <a:solidFill>
                  <a:srgbClr val="00FF00"/>
                </a:solidFill>
                <a:latin typeface="Times New Roman" panose="02020603050405020304" pitchFamily="18" charset="0"/>
                <a:cs typeface="Times New Roman" panose="02020603050405020304" pitchFamily="18" charset="0"/>
              </a:rPr>
              <a:t>1992</a:t>
            </a:r>
            <a:r>
              <a:rPr lang="en-US" altLang="zh-CN" sz="2600" noProof="1">
                <a:latin typeface="Times New Roman" panose="02020603050405020304" pitchFamily="18" charset="0"/>
                <a:cs typeface="Times New Roman" panose="02020603050405020304" pitchFamily="18" charset="0"/>
              </a:rPr>
              <a:t>) but also in the context of reinforcement learning (</a:t>
            </a:r>
            <a:r>
              <a:rPr lang="en-US" altLang="zh-CN" sz="2600" noProof="1">
                <a:solidFill>
                  <a:srgbClr val="00FF00"/>
                </a:solidFill>
                <a:latin typeface="Times New Roman" panose="02020603050405020304" pitchFamily="18" charset="0"/>
                <a:cs typeface="Times New Roman" panose="02020603050405020304" pitchFamily="18" charset="0"/>
              </a:rPr>
              <a:t>Thrun</a:t>
            </a:r>
            <a:r>
              <a:rPr lang="en-US" altLang="zh-CN" dirty="0">
                <a:sym typeface="+mn-ea"/>
              </a:rPr>
              <a:t>,</a:t>
            </a:r>
            <a:r>
              <a:rPr lang="en-US" altLang="zh-CN" sz="2600" noProof="1">
                <a:solidFill>
                  <a:srgbClr val="00B050"/>
                </a:solidFill>
                <a:latin typeface="Times New Roman" panose="02020603050405020304" pitchFamily="18" charset="0"/>
                <a:cs typeface="Times New Roman" panose="02020603050405020304" pitchFamily="18" charset="0"/>
              </a:rPr>
              <a:t> </a:t>
            </a:r>
            <a:r>
              <a:rPr lang="en-US" altLang="zh-CN" sz="2600" noProof="1">
                <a:solidFill>
                  <a:srgbClr val="00FF00"/>
                </a:solidFill>
                <a:latin typeface="Times New Roman" panose="02020603050405020304" pitchFamily="18" charset="0"/>
                <a:cs typeface="Times New Roman" panose="02020603050405020304" pitchFamily="18" charset="0"/>
              </a:rPr>
              <a:t>1995</a:t>
            </a:r>
            <a:r>
              <a:rPr lang="en-US" altLang="zh-CN" sz="2600" noProof="1">
                <a:latin typeface="Times New Roman" panose="02020603050405020304" pitchFamily="18" charset="0"/>
                <a:cs typeface="Times New Roman" panose="02020603050405020304" pitchFamily="18" charset="0"/>
              </a:rPr>
              <a:t>).</a:t>
            </a:r>
          </a:p>
          <a:p>
            <a:pPr marL="0" indent="457200" algn="just" fontAlgn="auto">
              <a:lnSpc>
                <a:spcPct val="125000"/>
              </a:lnSpc>
              <a:spcBef>
                <a:spcPts val="0"/>
              </a:spcBef>
              <a:buClr>
                <a:srgbClr val="FF0000"/>
              </a:buClr>
              <a:buFont typeface="Arial" panose="020B0604020202020204" pitchFamily="34" charset="0"/>
              <a:buNone/>
            </a:pPr>
            <a:endParaRPr lang="en-US" altLang="zh-CN" sz="2400" noProof="1">
              <a:latin typeface="Times New Roman" panose="02020603050405020304" pitchFamily="18" charset="0"/>
              <a:cs typeface="Times New Roman" panose="02020603050405020304" pitchFamily="18" charset="0"/>
            </a:endParaRPr>
          </a:p>
        </p:txBody>
      </p:sp>
      <p:pic>
        <p:nvPicPr>
          <p:cNvPr id="55298"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9A5E8D43-D22E-4150-BB45-2F6FDF1D0838}"/>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just" fontAlgn="auto">
              <a:lnSpc>
                <a:spcPct val="125000"/>
              </a:lnSpc>
              <a:spcBef>
                <a:spcPts val="0"/>
              </a:spcBef>
              <a:buClr>
                <a:srgbClr val="FF0000"/>
              </a:buClr>
              <a:buFont typeface="Arial" panose="020B0604020202020204" pitchFamily="34" charset="0"/>
              <a:buNone/>
            </a:pPr>
            <a:r>
              <a:rPr lang="en-US" altLang="zh-CN" dirty="0">
                <a:sym typeface="+mn-ea"/>
              </a:rPr>
              <a:t>        </a:t>
            </a:r>
            <a:r>
              <a:rPr lang="en-US" altLang="zh-CN" sz="2600" noProof="1">
                <a:latin typeface="Times New Roman" panose="02020603050405020304" pitchFamily="18" charset="0"/>
                <a:cs typeface="Times New Roman" panose="02020603050405020304" pitchFamily="18" charset="0"/>
              </a:rPr>
              <a:t>Tangent propagation is closely related to dataset augmentation. In both cases, the user of the algorithm encodes his or her prior knowledge of the task by specifying a set of transformations that should not alter the output of thenetwork. The difference is that in the case of dataset augmentation, the network is explicitly trained to correctly classify distinct inputs that were created by applying more than an infinitesimal amount of these transformations. Tangent propagation does not require explicitly visiting a new input point. Instead, it analytically regularizes the model to resist perturbation in the directions corresponding to the specified transformation.</a:t>
            </a:r>
          </a:p>
        </p:txBody>
      </p:sp>
      <p:pic>
        <p:nvPicPr>
          <p:cNvPr id="55298"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75F9D66F-E9DD-49D2-A58D-F310E1DB954E}"/>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just" fontAlgn="auto">
              <a:lnSpc>
                <a:spcPct val="125000"/>
              </a:lnSpc>
              <a:spcBef>
                <a:spcPts val="0"/>
              </a:spcBef>
              <a:buClr>
                <a:srgbClr val="FF0000"/>
              </a:buClr>
              <a:buFont typeface="Arial" panose="020B0604020202020204" pitchFamily="34" charset="0"/>
              <a:buNone/>
            </a:pPr>
            <a:r>
              <a:rPr lang="en-US" altLang="zh-CN" dirty="0">
                <a:sym typeface="+mn-ea"/>
              </a:rPr>
              <a:t>        </a:t>
            </a:r>
            <a:r>
              <a:rPr lang="en-US" altLang="zh-CN" sz="2600" noProof="1">
                <a:latin typeface="Times New Roman" panose="02020603050405020304" pitchFamily="18" charset="0"/>
                <a:cs typeface="Times New Roman" panose="02020603050405020304" pitchFamily="18" charset="0"/>
              </a:rPr>
              <a:t>While this analytical approach is intellectually elegant, it has two major drawbacks. First, it only regularizes the model to resist infinitesimal perturbation. Explicit dataset augmentation confers resistance to larger perturbations. Second, the infinitesimal approach poses difficulties for models based on rectified linear units. These models can only shrink their derivatives by turning units off or shrinking their weights. They are not able to shrink their derivatives by saturating at a high value with large weights, as sigmoid or tanh units can. Dataset augmentation works well with rectified linear units because different subsets of rectified units can activate for different transformed versions of each original input.</a:t>
            </a:r>
          </a:p>
        </p:txBody>
      </p:sp>
      <p:pic>
        <p:nvPicPr>
          <p:cNvPr id="55298"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F58EF229-6711-45B4-BB8B-F1599A5A0ADA}"/>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indent="0" algn="just" fontAlgn="auto">
              <a:lnSpc>
                <a:spcPct val="125000"/>
              </a:lnSpc>
              <a:spcBef>
                <a:spcPts val="0"/>
              </a:spcBef>
              <a:buClr>
                <a:srgbClr val="FF0000"/>
              </a:buClr>
              <a:buFont typeface="Arial" panose="020B0604020202020204" pitchFamily="34" charset="0"/>
              <a:buNone/>
            </a:pPr>
            <a:r>
              <a:rPr lang="en-US" altLang="zh-CN" dirty="0">
                <a:sym typeface="+mn-ea"/>
              </a:rPr>
              <a:t>        </a:t>
            </a:r>
            <a:r>
              <a:rPr lang="en-US" altLang="zh-CN" sz="2600" noProof="1">
                <a:latin typeface="Times New Roman" panose="02020603050405020304" pitchFamily="18" charset="0"/>
                <a:cs typeface="Times New Roman" panose="02020603050405020304" pitchFamily="18" charset="0"/>
              </a:rPr>
              <a:t>Tangent propagation is also related to double backprop (</a:t>
            </a:r>
            <a:r>
              <a:rPr lang="en-US" altLang="zh-CN" sz="2600" noProof="1">
                <a:solidFill>
                  <a:srgbClr val="00FF00"/>
                </a:solidFill>
                <a:latin typeface="Times New Roman" panose="02020603050405020304" pitchFamily="18" charset="0"/>
                <a:cs typeface="Times New Roman" panose="02020603050405020304" pitchFamily="18" charset="0"/>
              </a:rPr>
              <a:t>Drucker and LeCun</a:t>
            </a:r>
            <a:r>
              <a:rPr lang="en-US" altLang="zh-CN">
                <a:sym typeface="+mn-ea"/>
              </a:rPr>
              <a:t>,</a:t>
            </a:r>
            <a:r>
              <a:rPr lang="en-US" altLang="zh-CN" sz="2600" noProof="1">
                <a:solidFill>
                  <a:srgbClr val="00B050"/>
                </a:solidFill>
                <a:latin typeface="Times New Roman" panose="02020603050405020304" pitchFamily="18" charset="0"/>
                <a:cs typeface="Times New Roman" panose="02020603050405020304" pitchFamily="18" charset="0"/>
              </a:rPr>
              <a:t> </a:t>
            </a:r>
            <a:r>
              <a:rPr lang="en-US" altLang="zh-CN" sz="2600" noProof="1">
                <a:solidFill>
                  <a:srgbClr val="00FF00"/>
                </a:solidFill>
                <a:latin typeface="Times New Roman" panose="02020603050405020304" pitchFamily="18" charset="0"/>
                <a:cs typeface="Times New Roman" panose="02020603050405020304" pitchFamily="18" charset="0"/>
              </a:rPr>
              <a:t>1992</a:t>
            </a:r>
            <a:r>
              <a:rPr lang="en-US" altLang="zh-CN" sz="2600" noProof="1">
                <a:latin typeface="Times New Roman" panose="02020603050405020304" pitchFamily="18" charset="0"/>
                <a:cs typeface="Times New Roman" panose="02020603050405020304" pitchFamily="18" charset="0"/>
              </a:rPr>
              <a:t>) and adversarial training (</a:t>
            </a:r>
            <a:r>
              <a:rPr lang="en-US" altLang="zh-CN" sz="2600" noProof="1">
                <a:solidFill>
                  <a:srgbClr val="00FF00"/>
                </a:solidFill>
                <a:latin typeface="Times New Roman" panose="02020603050405020304" pitchFamily="18" charset="0"/>
                <a:cs typeface="Times New Roman" panose="02020603050405020304" pitchFamily="18" charset="0"/>
              </a:rPr>
              <a:t>Szegedy </a:t>
            </a:r>
            <a:r>
              <a:rPr lang="en-US" altLang="zh-CN" sz="2600" i="1" noProof="1">
                <a:solidFill>
                  <a:srgbClr val="00FF00"/>
                </a:solidFill>
                <a:latin typeface="Times New Roman" panose="02020603050405020304" pitchFamily="18" charset="0"/>
                <a:cs typeface="Times New Roman" panose="02020603050405020304" pitchFamily="18" charset="0"/>
              </a:rPr>
              <a:t>et al</a:t>
            </a:r>
            <a:r>
              <a:rPr lang="en-US" altLang="zh-CN" sz="2600" noProof="1">
                <a:solidFill>
                  <a:srgbClr val="00FF00"/>
                </a:solidFill>
                <a:latin typeface="Times New Roman" panose="02020603050405020304" pitchFamily="18" charset="0"/>
                <a:cs typeface="Times New Roman" panose="02020603050405020304" pitchFamily="18" charset="0"/>
              </a:rPr>
              <a:t>.</a:t>
            </a:r>
            <a:r>
              <a:rPr lang="en-US" altLang="zh-CN">
                <a:sym typeface="+mn-ea"/>
              </a:rPr>
              <a:t>,</a:t>
            </a:r>
            <a:r>
              <a:rPr lang="en-US" altLang="zh-CN" sz="2600" noProof="1">
                <a:solidFill>
                  <a:srgbClr val="00B050"/>
                </a:solidFill>
                <a:latin typeface="Times New Roman" panose="02020603050405020304" pitchFamily="18" charset="0"/>
                <a:cs typeface="Times New Roman" panose="02020603050405020304" pitchFamily="18" charset="0"/>
              </a:rPr>
              <a:t> </a:t>
            </a:r>
            <a:r>
              <a:rPr lang="en-US" altLang="zh-CN" sz="2600" noProof="1">
                <a:solidFill>
                  <a:srgbClr val="00FF00"/>
                </a:solidFill>
                <a:latin typeface="Times New Roman" panose="02020603050405020304" pitchFamily="18" charset="0"/>
                <a:cs typeface="Times New Roman" panose="02020603050405020304" pitchFamily="18" charset="0"/>
              </a:rPr>
              <a:t>2014b</a:t>
            </a:r>
            <a:r>
              <a:rPr lang="en-US" altLang="zh-CN" sz="2600" noProof="1">
                <a:solidFill>
                  <a:schemeClr val="tx1"/>
                </a:solidFill>
                <a:latin typeface="Times New Roman" panose="02020603050405020304" pitchFamily="18" charset="0"/>
                <a:cs typeface="Times New Roman" panose="02020603050405020304" pitchFamily="18" charset="0"/>
              </a:rPr>
              <a:t>;</a:t>
            </a:r>
            <a:r>
              <a:rPr lang="en-US" altLang="zh-CN" sz="2600" noProof="1">
                <a:solidFill>
                  <a:srgbClr val="00B050"/>
                </a:solidFill>
                <a:latin typeface="Times New Roman" panose="02020603050405020304" pitchFamily="18" charset="0"/>
                <a:cs typeface="Times New Roman" panose="02020603050405020304" pitchFamily="18" charset="0"/>
              </a:rPr>
              <a:t> </a:t>
            </a:r>
            <a:r>
              <a:rPr lang="en-US" altLang="zh-CN" sz="2600" noProof="1">
                <a:solidFill>
                  <a:srgbClr val="00FF00"/>
                </a:solidFill>
                <a:latin typeface="Times New Roman" panose="02020603050405020304" pitchFamily="18" charset="0"/>
                <a:cs typeface="Times New Roman" panose="02020603050405020304" pitchFamily="18" charset="0"/>
              </a:rPr>
              <a:t>Goodfellow </a:t>
            </a:r>
            <a:r>
              <a:rPr lang="en-US" altLang="zh-CN" sz="2600" i="1" noProof="1">
                <a:solidFill>
                  <a:srgbClr val="00FF00"/>
                </a:solidFill>
                <a:latin typeface="Times New Roman" panose="02020603050405020304" pitchFamily="18" charset="0"/>
                <a:cs typeface="Times New Roman" panose="02020603050405020304" pitchFamily="18" charset="0"/>
              </a:rPr>
              <a:t>et al</a:t>
            </a:r>
            <a:r>
              <a:rPr lang="en-US" altLang="zh-CN" sz="2600" noProof="1">
                <a:solidFill>
                  <a:srgbClr val="00FF00"/>
                </a:solidFill>
                <a:latin typeface="Times New Roman" panose="02020603050405020304" pitchFamily="18" charset="0"/>
                <a:cs typeface="Times New Roman" panose="02020603050405020304" pitchFamily="18" charset="0"/>
              </a:rPr>
              <a:t>.</a:t>
            </a:r>
            <a:r>
              <a:rPr lang="en-US" altLang="zh-CN">
                <a:sym typeface="+mn-ea"/>
              </a:rPr>
              <a:t>,</a:t>
            </a:r>
            <a:r>
              <a:rPr lang="en-US" altLang="zh-CN" sz="2600" noProof="1">
                <a:solidFill>
                  <a:srgbClr val="00FF00"/>
                </a:solidFill>
                <a:latin typeface="Times New Roman" panose="02020603050405020304" pitchFamily="18" charset="0"/>
                <a:cs typeface="Times New Roman" panose="02020603050405020304" pitchFamily="18" charset="0"/>
              </a:rPr>
              <a:t> 2014b</a:t>
            </a:r>
            <a:r>
              <a:rPr lang="en-US" altLang="zh-CN" sz="2600" noProof="1">
                <a:latin typeface="Times New Roman" panose="02020603050405020304" pitchFamily="18" charset="0"/>
                <a:cs typeface="Times New Roman" panose="02020603050405020304" pitchFamily="18" charset="0"/>
              </a:rPr>
              <a:t>). Double backprop regularizes the Jacobian to be small, while adversarial training finds inputs near the original inputs and trains the model to produce the same output on these as on the original inputs. Tangent propagation and dataset augmentation using manually specified transformations both require that the model should be invariant to certain specified directions of change in the input. Double backprop and adversarial training both require that the model should be invariant to all directions of change in the input so long as the change is small. Just as dataset augmentation is the non-infinitesimal version of tangent propagation, adversarial training is the non-infinitesimal version of double backprop.</a:t>
            </a:r>
          </a:p>
        </p:txBody>
      </p:sp>
      <p:pic>
        <p:nvPicPr>
          <p:cNvPr id="55298"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6E263613-8B5A-4F28-AB1E-DEA60E54893A}"/>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indent="0" algn="just" fontAlgn="auto">
              <a:lnSpc>
                <a:spcPct val="125000"/>
              </a:lnSpc>
              <a:spcBef>
                <a:spcPts val="0"/>
              </a:spcBef>
              <a:buClr>
                <a:srgbClr val="FF0000"/>
              </a:buClr>
              <a:buFont typeface="Arial" panose="020B0604020202020204" pitchFamily="34" charset="0"/>
              <a:buNone/>
            </a:pPr>
            <a:r>
              <a:rPr lang="en-US" altLang="zh-CN" dirty="0">
                <a:sym typeface="+mn-ea"/>
              </a:rPr>
              <a:t>        </a:t>
            </a:r>
            <a:r>
              <a:rPr lang="en-US" altLang="zh-CN" sz="2600" noProof="1">
                <a:latin typeface="Times New Roman" panose="02020603050405020304" pitchFamily="18" charset="0"/>
                <a:cs typeface="Times New Roman" panose="02020603050405020304" pitchFamily="18" charset="0"/>
              </a:rPr>
              <a:t>The manifold tangent classifier (</a:t>
            </a:r>
            <a:r>
              <a:rPr lang="en-US" altLang="zh-CN" sz="2600" noProof="1">
                <a:solidFill>
                  <a:srgbClr val="00FF00"/>
                </a:solidFill>
                <a:latin typeface="Times New Roman" panose="02020603050405020304" pitchFamily="18" charset="0"/>
                <a:cs typeface="Times New Roman" panose="02020603050405020304" pitchFamily="18" charset="0"/>
              </a:rPr>
              <a:t>Rifai </a:t>
            </a:r>
            <a:r>
              <a:rPr lang="en-US" altLang="zh-CN" sz="2600" i="1" noProof="1">
                <a:solidFill>
                  <a:srgbClr val="00FF00"/>
                </a:solidFill>
                <a:latin typeface="Times New Roman" panose="02020603050405020304" pitchFamily="18" charset="0"/>
                <a:cs typeface="Times New Roman" panose="02020603050405020304" pitchFamily="18" charset="0"/>
              </a:rPr>
              <a:t>et al.</a:t>
            </a:r>
            <a:r>
              <a:rPr lang="en-US" altLang="zh-CN" sz="2600" noProof="1">
                <a:solidFill>
                  <a:schemeClr val="tx1"/>
                </a:solidFill>
                <a:latin typeface="Times New Roman" panose="02020603050405020304" pitchFamily="18" charset="0"/>
                <a:cs typeface="Times New Roman" panose="02020603050405020304" pitchFamily="18" charset="0"/>
              </a:rPr>
              <a:t>,</a:t>
            </a:r>
            <a:r>
              <a:rPr lang="en-US" altLang="zh-CN" sz="2600" noProof="1">
                <a:solidFill>
                  <a:srgbClr val="00B050"/>
                </a:solidFill>
                <a:latin typeface="Times New Roman" panose="02020603050405020304" pitchFamily="18" charset="0"/>
                <a:cs typeface="Times New Roman" panose="02020603050405020304" pitchFamily="18" charset="0"/>
              </a:rPr>
              <a:t> </a:t>
            </a:r>
            <a:r>
              <a:rPr lang="en-US" altLang="zh-CN" sz="2600" noProof="1">
                <a:solidFill>
                  <a:srgbClr val="00FF00"/>
                </a:solidFill>
                <a:latin typeface="Times New Roman" panose="02020603050405020304" pitchFamily="18" charset="0"/>
                <a:cs typeface="Times New Roman" panose="02020603050405020304" pitchFamily="18" charset="0"/>
              </a:rPr>
              <a:t>2011c</a:t>
            </a:r>
            <a:r>
              <a:rPr lang="en-US" altLang="zh-CN" sz="2600" noProof="1">
                <a:latin typeface="Times New Roman" panose="02020603050405020304" pitchFamily="18" charset="0"/>
                <a:cs typeface="Times New Roman" panose="02020603050405020304" pitchFamily="18" charset="0"/>
              </a:rPr>
              <a:t>), eliminates the need to know the tangent vectors a priori. As we will see in Chapter </a:t>
            </a:r>
            <a:r>
              <a:rPr lang="en-US" altLang="zh-CN" sz="2600" noProof="1">
                <a:solidFill>
                  <a:srgbClr val="FF0000"/>
                </a:solidFill>
                <a:latin typeface="Times New Roman" panose="02020603050405020304" pitchFamily="18" charset="0"/>
                <a:cs typeface="Times New Roman" panose="02020603050405020304" pitchFamily="18" charset="0"/>
              </a:rPr>
              <a:t>14</a:t>
            </a:r>
            <a:r>
              <a:rPr lang="en-US" altLang="zh-CN" sz="2600" noProof="1">
                <a:latin typeface="Times New Roman" panose="02020603050405020304" pitchFamily="18" charset="0"/>
                <a:cs typeface="Times New Roman" panose="02020603050405020304" pitchFamily="18" charset="0"/>
              </a:rPr>
              <a:t>, autoencoders can estimate the manifold tangent vectors. The manifold tangent classifier makes use of this technique to avoid needing user-specified tangent vectors. As illustrated in Fig. </a:t>
            </a:r>
            <a:r>
              <a:rPr lang="en-US" altLang="zh-CN" sz="2600" noProof="1">
                <a:solidFill>
                  <a:srgbClr val="FF0000"/>
                </a:solidFill>
                <a:latin typeface="Times New Roman" panose="02020603050405020304" pitchFamily="18" charset="0"/>
                <a:cs typeface="Times New Roman" panose="02020603050405020304" pitchFamily="18" charset="0"/>
              </a:rPr>
              <a:t>14.10</a:t>
            </a:r>
            <a:r>
              <a:rPr lang="en-US" altLang="zh-CN" sz="2600" noProof="1">
                <a:latin typeface="Times New Roman" panose="02020603050405020304" pitchFamily="18" charset="0"/>
                <a:cs typeface="Times New Roman" panose="02020603050405020304" pitchFamily="18" charset="0"/>
              </a:rPr>
              <a:t>, these estimated tangent vectors go beyond the classical invariants that arise out of the geometry of images (such as translation, rotation and scaling) and include factors that must be learned because they are object-specific (such as moving body parts). The algorithm proposed with the manifold tangent classifier is therefore simple: (1) use an autoencoder to learn the manifold structure by unsupervised learning, and (2) use these tangents to regularize a neural net classifier as in tangent prop (Eq.</a:t>
            </a:r>
            <a:r>
              <a:rPr lang="en-US" altLang="zh-CN" sz="2600" noProof="1">
                <a:solidFill>
                  <a:srgbClr val="FF0000"/>
                </a:solidFill>
                <a:latin typeface="Times New Roman" panose="02020603050405020304" pitchFamily="18" charset="0"/>
                <a:cs typeface="Times New Roman" panose="02020603050405020304" pitchFamily="18" charset="0"/>
              </a:rPr>
              <a:t> 7.67</a:t>
            </a:r>
            <a:r>
              <a:rPr lang="en-US" altLang="zh-CN" sz="2600" noProof="1">
                <a:latin typeface="Times New Roman" panose="02020603050405020304" pitchFamily="18" charset="0"/>
                <a:cs typeface="Times New Roman" panose="02020603050405020304" pitchFamily="18" charset="0"/>
              </a:rPr>
              <a:t>).</a:t>
            </a:r>
          </a:p>
        </p:txBody>
      </p:sp>
      <p:pic>
        <p:nvPicPr>
          <p:cNvPr id="55298"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1E9CBA26-95F1-4686-88E7-D3666EC0DEA3}"/>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8E362AB-5B1E-4A8E-98D1-3E3DD67DF0E2}"/>
                  </a:ext>
                </a:extLst>
              </p:cNvPr>
              <p:cNvSpPr>
                <a:spLocks noGrp="1"/>
              </p:cNvSpPr>
              <p:nvPr>
                <p:ph type="title"/>
              </p:nvPr>
            </p:nvSpPr>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2" name="标题 1">
                <a:extLst>
                  <a:ext uri="{FF2B5EF4-FFF2-40B4-BE49-F238E27FC236}">
                    <a16:creationId xmlns:a16="http://schemas.microsoft.com/office/drawing/2014/main" id="{C8E362AB-5B1E-4A8E-98D1-3E3DD67DF0E2}"/>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We can see that the addition of the weight decay term has modified the learning  rule to multiplicatively shrink the weight vector by a constant factor on each step,  just before performing the usual gradient update. This describes what happens in  a single step. But what happens over the entire course of training?</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will further simplify the analysis by making a quadratic approximation  to the objective function in the neighborhood of the value of the weights that  obtains minimal unregularized training cost,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𝑤</m:t>
                        </m:r>
                      </m:e>
                      <m:sup>
                        <m:r>
                          <a:rPr lang="en-US" altLang="zh-CN" sz="2600" b="0" i="1"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cs typeface="Times New Roman" panose="02020603050405020304" pitchFamily="18" charset="0"/>
                          </a:rPr>
                          <m:t>argmin</m:t>
                        </m:r>
                      </m:e>
                      <m:sub>
                        <m:r>
                          <a:rPr lang="en-US" altLang="zh-CN" sz="2600" b="0" i="1" smtClean="0">
                            <a:latin typeface="Cambria Math" panose="02040503050406030204" pitchFamily="18" charset="0"/>
                            <a:cs typeface="Times New Roman" panose="02020603050405020304" pitchFamily="18" charset="0"/>
                          </a:rPr>
                          <m:t>𝑤</m:t>
                        </m:r>
                      </m:sub>
                    </m:sSub>
                  </m:oMath>
                </a14:m>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If the objective  function is truly quadratic, as in the case of fitting a linear regression model with  mean squared error, then the approximation is perfect.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96160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p:txBody>
          <a:bodyPr>
            <a:normAutofit fontScale="90000" lnSpcReduction="20000"/>
          </a:bodyPr>
          <a:lstStyle/>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r>
              <a:rPr lang="en-US" altLang="zh-CN" sz="2600" noProof="1">
                <a:latin typeface="Times New Roman" panose="02020603050405020304" pitchFamily="18" charset="0"/>
                <a:cs typeface="Times New Roman" panose="02020603050405020304" pitchFamily="18" charset="0"/>
              </a:rPr>
              <a:t>Figure 7.9: Illustration of the main idea of the tangent prop algorithm (Simard et al., 1992) and manifold tangent classifier (</a:t>
            </a:r>
            <a:r>
              <a:rPr lang="en-US" altLang="zh-CN" sz="2600" noProof="1">
                <a:solidFill>
                  <a:srgbClr val="00FF00"/>
                </a:solidFill>
                <a:latin typeface="Times New Roman" panose="02020603050405020304" pitchFamily="18" charset="0"/>
                <a:cs typeface="Times New Roman" panose="02020603050405020304" pitchFamily="18" charset="0"/>
              </a:rPr>
              <a:t>Rifai </a:t>
            </a:r>
            <a:r>
              <a:rPr lang="en-US" altLang="zh-CN" sz="2600" i="1" noProof="1">
                <a:solidFill>
                  <a:srgbClr val="00FF00"/>
                </a:solidFill>
                <a:latin typeface="Times New Roman" panose="02020603050405020304" pitchFamily="18" charset="0"/>
                <a:cs typeface="Times New Roman" panose="02020603050405020304" pitchFamily="18" charset="0"/>
              </a:rPr>
              <a:t>et al</a:t>
            </a:r>
            <a:r>
              <a:rPr lang="en-US" altLang="zh-CN" sz="2600" noProof="1">
                <a:solidFill>
                  <a:srgbClr val="00FF00"/>
                </a:solidFill>
                <a:latin typeface="Times New Roman" panose="02020603050405020304" pitchFamily="18" charset="0"/>
                <a:cs typeface="Times New Roman" panose="02020603050405020304" pitchFamily="18" charset="0"/>
              </a:rPr>
              <a:t>., 2011c</a:t>
            </a:r>
            <a:r>
              <a:rPr lang="en-US" altLang="zh-CN" sz="2600" noProof="1">
                <a:latin typeface="Times New Roman" panose="02020603050405020304" pitchFamily="18" charset="0"/>
                <a:cs typeface="Times New Roman" panose="02020603050405020304" pitchFamily="18" charset="0"/>
              </a:rPr>
              <a:t>), which both regularize the classifier output function </a:t>
            </a:r>
            <a:r>
              <a:rPr lang="en-US" altLang="zh-CN" sz="2600" i="1" noProof="1">
                <a:latin typeface="Times New Roman" panose="02020603050405020304" pitchFamily="18" charset="0"/>
                <a:cs typeface="Times New Roman" panose="02020603050405020304" pitchFamily="18" charset="0"/>
              </a:rPr>
              <a:t>f</a:t>
            </a:r>
            <a:r>
              <a:rPr lang="en-US" altLang="zh-CN" sz="2600" noProof="1">
                <a:latin typeface="Times New Roman" panose="02020603050405020304" pitchFamily="18" charset="0"/>
                <a:cs typeface="Times New Roman" panose="02020603050405020304" pitchFamily="18" charset="0"/>
              </a:rPr>
              <a:t> (</a:t>
            </a:r>
            <a:r>
              <a:rPr lang="en-US" altLang="zh-CN" sz="2600" i="1" noProof="1">
                <a:latin typeface="Times New Roman" panose="02020603050405020304" pitchFamily="18" charset="0"/>
                <a:cs typeface="Times New Roman" panose="02020603050405020304" pitchFamily="18" charset="0"/>
              </a:rPr>
              <a:t>x</a:t>
            </a:r>
            <a:r>
              <a:rPr lang="en-US" altLang="zh-CN" sz="2600" noProof="1">
                <a:latin typeface="Times New Roman" panose="02020603050405020304" pitchFamily="18" charset="0"/>
                <a:cs typeface="Times New Roman" panose="02020603050405020304" pitchFamily="18" charset="0"/>
              </a:rPr>
              <a:t>). Each curve represents the manifold for a different class, illustrated here as a one-dimensional manifold embedded in a two-dimensional space. On one curve, we have chosen a single point and drawn a vector that is tangent to the class manifold (parallel to and touching the manifold) and a vector that is normal to the class manifold (orthogonal to the manifold). In multiple dimensions there may be many tangent directions and many normal directions. </a:t>
            </a:r>
          </a:p>
        </p:txBody>
      </p:sp>
      <p:pic>
        <p:nvPicPr>
          <p:cNvPr id="2" name="图片 1"/>
          <p:cNvPicPr>
            <a:picLocks noChangeAspect="1"/>
          </p:cNvPicPr>
          <p:nvPr/>
        </p:nvPicPr>
        <p:blipFill>
          <a:blip r:embed="rId3"/>
          <a:srcRect t="9540" b="2943"/>
          <a:stretch>
            <a:fillRect/>
          </a:stretch>
        </p:blipFill>
        <p:spPr>
          <a:xfrm>
            <a:off x="3362269" y="1043189"/>
            <a:ext cx="4932045" cy="2225040"/>
          </a:xfrm>
          <a:prstGeom prst="rect">
            <a:avLst/>
          </a:prstGeom>
        </p:spPr>
      </p:pic>
      <p:sp>
        <p:nvSpPr>
          <p:cNvPr id="8" name="标题 1">
            <a:extLst>
              <a:ext uri="{FF2B5EF4-FFF2-40B4-BE49-F238E27FC236}">
                <a16:creationId xmlns:a16="http://schemas.microsoft.com/office/drawing/2014/main" id="{4EEA5BA6-E094-42E9-A14D-DE7C90C2F979}"/>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p:txBody>
          <a:bodyPr>
            <a:normAutofit fontScale="82500" lnSpcReduction="10000"/>
          </a:bodyPr>
          <a:lstStyle/>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endParaRPr lang="en-US" altLang="zh-CN" sz="2600" noProof="1">
              <a:latin typeface="Times New Roman" panose="02020603050405020304" pitchFamily="18" charset="0"/>
              <a:cs typeface="Times New Roman" panose="02020603050405020304" pitchFamily="18" charset="0"/>
            </a:endParaRPr>
          </a:p>
          <a:p>
            <a:pPr marL="0" indent="0" algn="just" fontAlgn="auto">
              <a:lnSpc>
                <a:spcPct val="125000"/>
              </a:lnSpc>
              <a:spcBef>
                <a:spcPts val="0"/>
              </a:spcBef>
              <a:buClr>
                <a:srgbClr val="FF0000"/>
              </a:buClr>
              <a:buFont typeface="Arial" panose="020B0604020202020204" pitchFamily="34" charset="0"/>
              <a:buNone/>
            </a:pPr>
            <a:r>
              <a:rPr lang="en-US" altLang="zh-CN" sz="2600" noProof="1">
                <a:latin typeface="Times New Roman" panose="02020603050405020304" pitchFamily="18" charset="0"/>
                <a:cs typeface="Times New Roman" panose="02020603050405020304" pitchFamily="18" charset="0"/>
              </a:rPr>
              <a:t>Figure 7.9: We expect the classification function to change rapidly as it moves in the direction normal to the manifold, and not to change as it moves along the class manifold. Both tangent propagation and the manifold tangent classifier regularize </a:t>
            </a:r>
            <a:r>
              <a:rPr lang="en-US" altLang="zh-CN" sz="2600" i="1" noProof="1">
                <a:latin typeface="Times New Roman" panose="02020603050405020304" pitchFamily="18" charset="0"/>
                <a:cs typeface="Times New Roman" panose="02020603050405020304" pitchFamily="18" charset="0"/>
              </a:rPr>
              <a:t>f</a:t>
            </a:r>
            <a:r>
              <a:rPr lang="en-US" altLang="zh-CN" sz="2600" noProof="1">
                <a:latin typeface="Times New Roman" panose="02020603050405020304" pitchFamily="18" charset="0"/>
                <a:cs typeface="Times New Roman" panose="02020603050405020304" pitchFamily="18" charset="0"/>
              </a:rPr>
              <a:t> (</a:t>
            </a:r>
            <a:r>
              <a:rPr lang="en-US" altLang="zh-CN" sz="2600" i="1" noProof="1">
                <a:latin typeface="Times New Roman" panose="02020603050405020304" pitchFamily="18" charset="0"/>
                <a:cs typeface="Times New Roman" panose="02020603050405020304" pitchFamily="18" charset="0"/>
              </a:rPr>
              <a:t>x</a:t>
            </a:r>
            <a:r>
              <a:rPr lang="en-US" altLang="zh-CN" sz="2600" noProof="1">
                <a:latin typeface="Times New Roman" panose="02020603050405020304" pitchFamily="18" charset="0"/>
                <a:cs typeface="Times New Roman" panose="02020603050405020304" pitchFamily="18" charset="0"/>
              </a:rPr>
              <a:t>) to not change very much as x moves along the manifold. Tangent propagation requires the user to manually specify functions that compute the tangent directions (such as specifying that small translations of images remain in the same class manifold) while the manifold tangent classifier estimates the manifold tangent directions by training an autoencoder to fit the training data. The use of autoencoders to estimate manifolds will be described in Chapter </a:t>
            </a:r>
            <a:r>
              <a:rPr lang="en-US" altLang="zh-CN" sz="2600" noProof="1">
                <a:solidFill>
                  <a:srgbClr val="FF0000"/>
                </a:solidFill>
                <a:latin typeface="Times New Roman" panose="02020603050405020304" pitchFamily="18" charset="0"/>
                <a:cs typeface="Times New Roman" panose="02020603050405020304" pitchFamily="18" charset="0"/>
              </a:rPr>
              <a:t>14.</a:t>
            </a:r>
            <a:r>
              <a:rPr lang="en-US" altLang="zh-CN" sz="2600" noProof="1">
                <a:latin typeface="Times New Roman" panose="02020603050405020304" pitchFamily="18" charset="0"/>
                <a:cs typeface="Times New Roman" panose="02020603050405020304" pitchFamily="18" charset="0"/>
              </a:rPr>
              <a:t>    </a:t>
            </a:r>
          </a:p>
        </p:txBody>
      </p:sp>
      <p:sp>
        <p:nvSpPr>
          <p:cNvPr id="8" name="标题 1">
            <a:extLst>
              <a:ext uri="{FF2B5EF4-FFF2-40B4-BE49-F238E27FC236}">
                <a16:creationId xmlns:a16="http://schemas.microsoft.com/office/drawing/2014/main" id="{4EEA5BA6-E094-42E9-A14D-DE7C90C2F979}"/>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pic>
        <p:nvPicPr>
          <p:cNvPr id="6" name="图片 5">
            <a:extLst>
              <a:ext uri="{FF2B5EF4-FFF2-40B4-BE49-F238E27FC236}">
                <a16:creationId xmlns:a16="http://schemas.microsoft.com/office/drawing/2014/main" id="{FA113F22-E016-4938-9D26-21CB83F5C309}"/>
              </a:ext>
            </a:extLst>
          </p:cNvPr>
          <p:cNvPicPr>
            <a:picLocks noChangeAspect="1"/>
          </p:cNvPicPr>
          <p:nvPr/>
        </p:nvPicPr>
        <p:blipFill>
          <a:blip r:embed="rId3"/>
          <a:srcRect t="9540" b="2943"/>
          <a:stretch>
            <a:fillRect/>
          </a:stretch>
        </p:blipFill>
        <p:spPr>
          <a:xfrm>
            <a:off x="3362269" y="1043189"/>
            <a:ext cx="4932045" cy="2225040"/>
          </a:xfrm>
          <a:prstGeom prst="rect">
            <a:avLst/>
          </a:prstGeom>
        </p:spPr>
      </p:pic>
    </p:spTree>
    <p:extLst>
      <p:ext uri="{BB962C8B-B14F-4D97-AF65-F5344CB8AC3E}">
        <p14:creationId xmlns:p14="http://schemas.microsoft.com/office/powerpoint/2010/main" val="309864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just" fontAlgn="auto">
              <a:lnSpc>
                <a:spcPct val="125000"/>
              </a:lnSpc>
              <a:spcBef>
                <a:spcPts val="0"/>
              </a:spcBef>
              <a:buClr>
                <a:srgbClr val="FF0000"/>
              </a:buClr>
              <a:buFont typeface="Arial" panose="020B0604020202020204" pitchFamily="34" charset="0"/>
              <a:buNone/>
            </a:pPr>
            <a:r>
              <a:rPr lang="en-US" altLang="zh-CN" dirty="0">
                <a:sym typeface="+mn-ea"/>
              </a:rPr>
              <a:t>        </a:t>
            </a:r>
            <a:r>
              <a:rPr lang="en-US" altLang="zh-CN" dirty="0"/>
              <a:t>This chapter has described most of the general strategies used to regularize neural networks. Regularization is a central theme of machine learning and as such will be revisited periodically by most of the remaining chapters. Another central theme of machine learning is optimization, described next.</a:t>
            </a:r>
          </a:p>
        </p:txBody>
      </p:sp>
      <p:pic>
        <p:nvPicPr>
          <p:cNvPr id="55298"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5B0314A0-B39F-47C3-8BA5-AFE3B7360545}"/>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1991995" y="863600"/>
            <a:ext cx="8200495" cy="5911850"/>
          </a:xfrm>
          <a:prstGeom prst="rect">
            <a:avLst/>
          </a:prstGeom>
        </p:spPr>
      </p:pic>
      <p:sp>
        <p:nvSpPr>
          <p:cNvPr id="8" name="标题 1">
            <a:extLst>
              <a:ext uri="{FF2B5EF4-FFF2-40B4-BE49-F238E27FC236}">
                <a16:creationId xmlns:a16="http://schemas.microsoft.com/office/drawing/2014/main" id="{917DF035-29BC-458D-A045-8CE7548F6CF6}"/>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1242060" y="1532890"/>
            <a:ext cx="8734425" cy="4123690"/>
          </a:xfrm>
          <a:prstGeom prst="rect">
            <a:avLst/>
          </a:prstGeom>
        </p:spPr>
      </p:pic>
      <p:sp>
        <p:nvSpPr>
          <p:cNvPr id="8" name="标题 1">
            <a:extLst>
              <a:ext uri="{FF2B5EF4-FFF2-40B4-BE49-F238E27FC236}">
                <a16:creationId xmlns:a16="http://schemas.microsoft.com/office/drawing/2014/main" id="{E6A07581-DBC2-4335-9B7F-F8DE8E16647A}"/>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descr="u=1907756794,29373652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0" y="5656263"/>
            <a:ext cx="14859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stretch>
            <a:fillRect/>
          </a:stretch>
        </p:blipFill>
        <p:spPr>
          <a:xfrm>
            <a:off x="1232535" y="1564640"/>
            <a:ext cx="8866505" cy="4306570"/>
          </a:xfrm>
          <a:prstGeom prst="rect">
            <a:avLst/>
          </a:prstGeom>
        </p:spPr>
      </p:pic>
      <p:sp>
        <p:nvSpPr>
          <p:cNvPr id="8" name="标题 1">
            <a:extLst>
              <a:ext uri="{FF2B5EF4-FFF2-40B4-BE49-F238E27FC236}">
                <a16:creationId xmlns:a16="http://schemas.microsoft.com/office/drawing/2014/main" id="{1ED85736-F866-4547-95EF-AA4B8C223788}"/>
              </a:ext>
            </a:extLst>
          </p:cNvPr>
          <p:cNvSpPr>
            <a:spLocks noGrp="1"/>
          </p:cNvSpPr>
          <p:nvPr>
            <p:ph type="title"/>
          </p:nvPr>
        </p:nvSpPr>
        <p:spPr>
          <a:xfrm>
            <a:off x="387439" y="133306"/>
            <a:ext cx="11409608" cy="729579"/>
          </a:xfrm>
        </p:spPr>
        <p:txBody>
          <a:bodyPr>
            <a:normAutofit/>
          </a:bodyPr>
          <a:lstStyle/>
          <a:p>
            <a:r>
              <a:rPr lang="en-US" altLang="zh-CN" sz="3000" noProof="1"/>
              <a:t>7.14 Tangent Distance, Tangent Prop, and Manifold Tangent Classifier</a:t>
            </a:r>
            <a:endParaRPr lang="zh-CN" altLang="en-US" sz="30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References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en-US" altLang="zh-CN" sz="2400" dirty="0"/>
              <a:t> </a:t>
            </a:r>
            <a:r>
              <a:rPr lang="en-US" altLang="zh-CN" sz="2400" dirty="0">
                <a:latin typeface="Times New Roman" panose="02020603050405020304" pitchFamily="18" charset="0"/>
                <a:cs typeface="Times New Roman" panose="02020603050405020304" pitchFamily="18" charset="0"/>
              </a:rPr>
              <a:t>Ian </a:t>
            </a:r>
            <a:r>
              <a:rPr lang="en-US" altLang="zh-CN" sz="2400" dirty="0" err="1">
                <a:latin typeface="Times New Roman" panose="02020603050405020304" pitchFamily="18" charset="0"/>
                <a:cs typeface="Times New Roman" panose="02020603050405020304" pitchFamily="18" charset="0"/>
              </a:rPr>
              <a:t>Goodfellow</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Yoshua</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Bengio</a:t>
            </a:r>
            <a:r>
              <a:rPr lang="en-US" altLang="zh-CN" sz="2400" dirty="0">
                <a:latin typeface="Times New Roman" panose="02020603050405020304" pitchFamily="18" charset="0"/>
                <a:cs typeface="Times New Roman" panose="02020603050405020304" pitchFamily="18" charset="0"/>
              </a:rPr>
              <a:t> and Aaron </a:t>
            </a:r>
            <a:r>
              <a:rPr lang="en-US" altLang="zh-CN" sz="2400" dirty="0" err="1">
                <a:latin typeface="Times New Roman" panose="02020603050405020304" pitchFamily="18" charset="0"/>
                <a:cs typeface="Times New Roman" panose="02020603050405020304" pitchFamily="18" charset="0"/>
              </a:rPr>
              <a:t>Courville</a:t>
            </a:r>
            <a:r>
              <a:rPr lang="en-US" altLang="zh-CN" sz="2400" dirty="0">
                <a:latin typeface="Times New Roman" panose="02020603050405020304" pitchFamily="18" charset="0"/>
                <a:cs typeface="Times New Roman" panose="02020603050405020304" pitchFamily="18" charset="0"/>
              </a:rPr>
              <a:t>. Deep Learning, MIT Press, 2016. http://www.deeplearningbook.org.</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Xiao Ling, Li-Na Wang: From shallow feature learning to deep learning: Benefits from the Width and Depth of Deep Architectures. Wiley </a:t>
            </a:r>
            <a:r>
              <a:rPr lang="en-US" altLang="zh-CN" sz="2400" dirty="0" err="1">
                <a:latin typeface="Times New Roman" panose="02020603050405020304" pitchFamily="18" charset="0"/>
                <a:cs typeface="Times New Roman" panose="02020603050405020304" pitchFamily="18" charset="0"/>
              </a:rPr>
              <a:t>Interdiscip</a:t>
            </a:r>
            <a:r>
              <a:rPr lang="en-US" altLang="zh-CN" sz="2400" dirty="0">
                <a:latin typeface="Times New Roman" panose="02020603050405020304" pitchFamily="18" charset="0"/>
                <a:cs typeface="Times New Roman" panose="02020603050405020304" pitchFamily="18" charset="0"/>
              </a:rPr>
              <a:t>. Rev. Data Min. </a:t>
            </a:r>
            <a:r>
              <a:rPr lang="en-US" altLang="zh-CN" sz="2400" dirty="0" err="1">
                <a:latin typeface="Times New Roman" panose="02020603050405020304" pitchFamily="18" charset="0"/>
                <a:cs typeface="Times New Roman" panose="02020603050405020304" pitchFamily="18" charset="0"/>
              </a:rPr>
              <a:t>Knowl</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Discov</a:t>
            </a:r>
            <a:r>
              <a:rPr lang="en-US" altLang="zh-CN" sz="2400" dirty="0">
                <a:latin typeface="Times New Roman" panose="02020603050405020304" pitchFamily="18" charset="0"/>
                <a:cs typeface="Times New Roman" panose="02020603050405020304" pitchFamily="18" charset="0"/>
              </a:rPr>
              <a:t>. 9(1), 2019.</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Li-Na Wang, Xiao Ling, </a:t>
            </a:r>
            <a:r>
              <a:rPr lang="en-US" altLang="zh-CN" sz="2400" dirty="0" err="1">
                <a:latin typeface="Times New Roman" panose="02020603050405020304" pitchFamily="18" charset="0"/>
                <a:cs typeface="Times New Roman" panose="02020603050405020304" pitchFamily="18" charset="0"/>
              </a:rPr>
              <a:t>Junyu</a:t>
            </a:r>
            <a:r>
              <a:rPr lang="en-US" altLang="zh-CN" sz="2400" dirty="0">
                <a:latin typeface="Times New Roman" panose="02020603050405020304" pitchFamily="18" charset="0"/>
                <a:cs typeface="Times New Roman" panose="02020603050405020304" pitchFamily="18" charset="0"/>
              </a:rPr>
              <a:t> Dong: An Overview on Data Representation Learning: From Traditional Feature Learning to Recent Deep Learning. The Journal of Finance and Data Science 2(4): 265-278, 2016.</a:t>
            </a:r>
          </a:p>
        </p:txBody>
      </p:sp>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2082926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
        <p:nvSpPr>
          <p:cNvPr id="5" name="文本框 4"/>
          <p:cNvSpPr txBox="1"/>
          <p:nvPr/>
        </p:nvSpPr>
        <p:spPr>
          <a:xfrm>
            <a:off x="284891" y="5416844"/>
            <a:ext cx="10005329" cy="1200329"/>
          </a:xfrm>
          <a:prstGeom prst="rect">
            <a:avLst/>
          </a:prstGeom>
          <a:noFill/>
        </p:spPr>
        <p:txBody>
          <a:bodyPr wrap="square" rtlCol="0">
            <a:spAutoFit/>
          </a:bodyPr>
          <a:lstStyle/>
          <a:p>
            <a:pPr algn="just"/>
            <a:r>
              <a:rPr lang="en-US" altLang="zh-CN" dirty="0">
                <a:latin typeface="Times New Roman" pitchFamily="18" charset="0"/>
                <a:cs typeface="Times New Roman" pitchFamily="18" charset="0"/>
              </a:rPr>
              <a:t>The </a:t>
            </a:r>
            <a:r>
              <a:rPr lang="en-US" altLang="zh-CN" dirty="0" err="1">
                <a:latin typeface="Times New Roman" pitchFamily="18" charset="0"/>
                <a:cs typeface="Times New Roman" pitchFamily="18" charset="0"/>
              </a:rPr>
              <a:t>ebooks</a:t>
            </a:r>
            <a:r>
              <a:rPr lang="en-US" altLang="zh-CN" dirty="0">
                <a:latin typeface="Times New Roman" pitchFamily="18" charset="0"/>
                <a:cs typeface="Times New Roman" pitchFamily="18" charset="0"/>
              </a:rPr>
              <a:t>, papers and materials referred for these slides are downloaded from the Internet. If any of them infringe your rights, please let’s know via email address </a:t>
            </a:r>
            <a:r>
              <a:rPr lang="en-US" altLang="zh-CN" dirty="0">
                <a:latin typeface="Times New Roman" pitchFamily="18" charset="0"/>
                <a:cs typeface="Times New Roman" pitchFamily="18" charset="0"/>
                <a:hlinkClick r:id="rId3"/>
              </a:rPr>
              <a:t>gqzhong@ouc.edu.cn</a:t>
            </a:r>
            <a:r>
              <a:rPr lang="en-US" altLang="zh-CN" dirty="0">
                <a:latin typeface="Times New Roman" pitchFamily="18" charset="0"/>
                <a:cs typeface="Times New Roman" pitchFamily="18" charset="0"/>
              </a:rPr>
              <a:t>. If</a:t>
            </a:r>
            <a:r>
              <a:rPr lang="en-US" altLang="zh-CN" baseline="0" dirty="0">
                <a:latin typeface="Times New Roman" pitchFamily="18" charset="0"/>
                <a:cs typeface="Times New Roman" pitchFamily="18" charset="0"/>
              </a:rPr>
              <a:t> it is true, w</a:t>
            </a:r>
            <a:r>
              <a:rPr lang="en-US" altLang="zh-CN" dirty="0">
                <a:latin typeface="Times New Roman" pitchFamily="18" charset="0"/>
                <a:cs typeface="Times New Roman" pitchFamily="18" charset="0"/>
              </a:rPr>
              <a:t>e will delete the corresponding content immediately. These slides can be freely utilized for teaching and research. For commercial usage, please let’s know first via the same email as above.</a:t>
            </a:r>
            <a:r>
              <a:rPr lang="en-US" altLang="zh-CN" dirty="0"/>
              <a:t>  </a:t>
            </a:r>
            <a:endParaRPr lang="zh-CN" altLang="en-US" dirty="0"/>
          </a:p>
        </p:txBody>
      </p:sp>
      <p:sp>
        <p:nvSpPr>
          <p:cNvPr id="6" name="矩形 5"/>
          <p:cNvSpPr/>
          <p:nvPr/>
        </p:nvSpPr>
        <p:spPr>
          <a:xfrm>
            <a:off x="4739326" y="2411295"/>
            <a:ext cx="3039614" cy="830997"/>
          </a:xfrm>
          <a:prstGeom prst="rect">
            <a:avLst/>
          </a:prstGeom>
          <a:noFill/>
        </p:spPr>
        <p:txBody>
          <a:bodyPr wrap="none" lIns="91440" tIns="45720" rIns="91440" bIns="45720">
            <a:spAutoFit/>
          </a:bodyPr>
          <a:lstStyle/>
          <a:p>
            <a:pPr algn="ctr"/>
            <a:r>
              <a:rPr lang="en-US" altLang="zh-CN"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Thank you!</a:t>
            </a:r>
            <a:endParaRPr lang="zh-CN" altLang="en-US"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is the Hessian matrix of J with respect to </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evaluated at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𝑤</m:t>
                        </m:r>
                      </m:e>
                      <m:sup>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 There is  no first-order term in this quadratic approximation, because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𝑤</m:t>
                        </m:r>
                      </m:e>
                      <m:sup>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is defined to be a  minimum, where the gradient vanishes. Likewise, because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𝑤</m:t>
                        </m:r>
                      </m:e>
                      <m:sup>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is the location of a  minimum of  </a:t>
                </a:r>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we can conclude that is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positive semidefinite.</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minimum of  </a:t>
                </a:r>
                <a:r>
                  <a:rPr lang="en-US" altLang="zh-CN" sz="2600" i="1" dirty="0">
                    <a:latin typeface="Times New Roman" panose="02020603050405020304" pitchFamily="18" charset="0"/>
                    <a:cs typeface="Times New Roman" panose="02020603050405020304" pitchFamily="18" charset="0"/>
                  </a:rPr>
                  <a:t>Ĵ </a:t>
                </a:r>
                <a:r>
                  <a:rPr lang="en-US" altLang="zh-CN" sz="2600" dirty="0">
                    <a:latin typeface="Times New Roman" panose="02020603050405020304" pitchFamily="18" charset="0"/>
                    <a:cs typeface="Times New Roman" panose="02020603050405020304" pitchFamily="18" charset="0"/>
                  </a:rPr>
                  <a:t>occurs where its gradient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is equal to </a:t>
                </a:r>
                <a:r>
                  <a:rPr lang="en-US" altLang="zh-CN" sz="2600" b="1" dirty="0">
                    <a:latin typeface="Times New Roman" panose="02020603050405020304" pitchFamily="18" charset="0"/>
                    <a:cs typeface="Times New Roman" panose="02020603050405020304" pitchFamily="18" charset="0"/>
                  </a:rPr>
                  <a:t>0</a:t>
                </a:r>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12" name="内容占位符 8">
            <a:extLst>
              <a:ext uri="{FF2B5EF4-FFF2-40B4-BE49-F238E27FC236}">
                <a16:creationId xmlns:a16="http://schemas.microsoft.com/office/drawing/2014/main" id="{D7C6B984-5947-4F9A-A878-15B7C8840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0099" y="1216717"/>
            <a:ext cx="8650967" cy="696203"/>
          </a:xfrm>
          <a:prstGeom prst="rect">
            <a:avLst/>
          </a:prstGeom>
        </p:spPr>
      </p:pic>
      <p:pic>
        <p:nvPicPr>
          <p:cNvPr id="14" name="图片 13">
            <a:extLst>
              <a:ext uri="{FF2B5EF4-FFF2-40B4-BE49-F238E27FC236}">
                <a16:creationId xmlns:a16="http://schemas.microsoft.com/office/drawing/2014/main" id="{8A4FEB3E-C215-4EE4-BD45-075BA395F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363" y="4519368"/>
            <a:ext cx="8173423" cy="696203"/>
          </a:xfrm>
          <a:prstGeom prst="rect">
            <a:avLst/>
          </a:prstGeom>
        </p:spPr>
      </p:pic>
      <mc:AlternateContent xmlns:mc="http://schemas.openxmlformats.org/markup-compatibility/2006" xmlns:a14="http://schemas.microsoft.com/office/drawing/2010/main">
        <mc:Choice Requires="a14">
          <p:sp>
            <p:nvSpPr>
              <p:cNvPr id="8" name="标题 1">
                <a:extLst>
                  <a:ext uri="{FF2B5EF4-FFF2-40B4-BE49-F238E27FC236}">
                    <a16:creationId xmlns:a16="http://schemas.microsoft.com/office/drawing/2014/main" id="{ABF4C8ED-1681-44A1-BDFF-7732A502E188}"/>
                  </a:ext>
                </a:extLst>
              </p:cNvPr>
              <p:cNvSpPr>
                <a:spLocks noGrp="1"/>
              </p:cNvSpPr>
              <p:nvPr>
                <p:ph type="title"/>
              </p:nvPr>
            </p:nvSpPr>
            <p:spPr>
              <a:xfrm>
                <a:off x="387439" y="133306"/>
                <a:ext cx="11409608" cy="729579"/>
              </a:xfrm>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8" name="标题 1">
                <a:extLst>
                  <a:ext uri="{FF2B5EF4-FFF2-40B4-BE49-F238E27FC236}">
                    <a16:creationId xmlns:a16="http://schemas.microsoft.com/office/drawing/2014/main" id="{ABF4C8ED-1681-44A1-BDFF-7732A502E188}"/>
                  </a:ext>
                </a:extLst>
              </p:cNvPr>
              <p:cNvSpPr>
                <a:spLocks noGrp="1" noRot="1" noChangeAspect="1" noMove="1" noResize="1" noEditPoints="1" noAdjustHandles="1" noChangeArrowheads="1" noChangeShapeType="1" noTextEdit="1"/>
              </p:cNvSpPr>
              <p:nvPr>
                <p:ph type="title"/>
              </p:nvPr>
            </p:nvSpPr>
            <p:spPr>
              <a:xfrm>
                <a:off x="387439" y="133306"/>
                <a:ext cx="11409608" cy="729579"/>
              </a:xfrm>
              <a:blipFill>
                <a:blip r:embed="rId6"/>
                <a:stretch>
                  <a:fillRect l="-1657" t="-108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4603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To study the effect of weight decay, we modify Eq. </a:t>
                </a:r>
                <a:r>
                  <a:rPr lang="en-US" altLang="zh-CN" sz="2600" dirty="0">
                    <a:solidFill>
                      <a:srgbClr val="FF0000"/>
                    </a:solidFill>
                    <a:latin typeface="Times New Roman" panose="02020603050405020304" pitchFamily="18" charset="0"/>
                    <a:cs typeface="Times New Roman" panose="02020603050405020304" pitchFamily="18" charset="0"/>
                  </a:rPr>
                  <a:t>7.7 </a:t>
                </a:r>
                <a:r>
                  <a:rPr lang="en-US" altLang="zh-CN" sz="2600" dirty="0">
                    <a:latin typeface="Times New Roman" panose="02020603050405020304" pitchFamily="18" charset="0"/>
                    <a:cs typeface="Times New Roman" panose="02020603050405020304" pitchFamily="18" charset="0"/>
                  </a:rPr>
                  <a:t>by adding the weight  decay gradient. We can now solve for the minimum of the regularized version of </a:t>
                </a:r>
                <a:r>
                  <a:rPr lang="en-US" altLang="zh-CN" sz="2600" i="1" dirty="0">
                    <a:latin typeface="Times New Roman" panose="02020603050405020304" pitchFamily="18" charset="0"/>
                    <a:cs typeface="Times New Roman" panose="02020603050405020304" pitchFamily="18" charset="0"/>
                  </a:rPr>
                  <a:t>Ĵ</a:t>
                </a:r>
                <a:r>
                  <a:rPr lang="en-US" altLang="zh-CN" sz="2600" dirty="0">
                    <a:latin typeface="Times New Roman" panose="02020603050405020304" pitchFamily="18" charset="0"/>
                    <a:cs typeface="Times New Roman" panose="02020603050405020304" pitchFamily="18" charset="0"/>
                  </a:rPr>
                  <a:t> .  We use the variable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𝑤</m:t>
                        </m:r>
                      </m:e>
                    </m:acc>
                  </m:oMath>
                </a14:m>
                <a:r>
                  <a:rPr lang="en-US" altLang="zh-CN" sz="2600" dirty="0">
                    <a:latin typeface="Times New Roman" panose="02020603050405020304" pitchFamily="18" charset="0"/>
                    <a:cs typeface="Times New Roman" panose="02020603050405020304" pitchFamily="18" charset="0"/>
                  </a:rPr>
                  <a:t> to represent the location of the minimum.</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As </a:t>
                </a:r>
                <a:r>
                  <a:rPr lang="en-US" altLang="zh-CN" sz="2600" i="1" dirty="0">
                    <a:latin typeface="Times New Roman" panose="02020603050405020304" pitchFamily="18" charset="0"/>
                    <a:cs typeface="Times New Roman" panose="02020603050405020304" pitchFamily="18" charset="0"/>
                  </a:rPr>
                  <a:t>α</a:t>
                </a:r>
                <a:r>
                  <a:rPr lang="en-US" altLang="zh-CN" sz="2600" dirty="0">
                    <a:latin typeface="Times New Roman" panose="02020603050405020304" pitchFamily="18" charset="0"/>
                    <a:cs typeface="Times New Roman" panose="02020603050405020304" pitchFamily="18" charset="0"/>
                  </a:rPr>
                  <a:t> approaches 0, the regularized solution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panose="02040503050406030204" pitchFamily="18" charset="0"/>
                            <a:cs typeface="Times New Roman" panose="02020603050405020304" pitchFamily="18" charset="0"/>
                          </a:rPr>
                          <m:t>𝑤</m:t>
                        </m:r>
                      </m:e>
                    </m:acc>
                  </m:oMath>
                </a14:m>
                <a:r>
                  <a:rPr lang="en-US" altLang="zh-CN" sz="2600" dirty="0">
                    <a:latin typeface="Times New Roman" panose="02020603050405020304" pitchFamily="18" charset="0"/>
                    <a:cs typeface="Times New Roman" panose="02020603050405020304" pitchFamily="18" charset="0"/>
                  </a:rPr>
                  <a:t> approaches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𝑤</m:t>
                        </m:r>
                      </m:e>
                      <m:sup>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But what  happens as </a:t>
                </a:r>
                <a:r>
                  <a:rPr lang="en-US" altLang="zh-CN" sz="2600" i="1" dirty="0">
                    <a:latin typeface="Times New Roman" panose="02020603050405020304" pitchFamily="18" charset="0"/>
                    <a:cs typeface="Times New Roman" panose="02020603050405020304" pitchFamily="18" charset="0"/>
                  </a:rPr>
                  <a:t>α</a:t>
                </a:r>
                <a:r>
                  <a:rPr lang="en-US" altLang="zh-CN" sz="2600" dirty="0">
                    <a:latin typeface="Times New Roman" panose="02020603050405020304" pitchFamily="18" charset="0"/>
                    <a:cs typeface="Times New Roman" panose="02020603050405020304" pitchFamily="18" charset="0"/>
                  </a:rPr>
                  <a:t> grows? Because</a:t>
                </a:r>
                <a:r>
                  <a:rPr lang="en-US" altLang="zh-CN" sz="2600" b="1" i="1" dirty="0">
                    <a:latin typeface="Times New Roman" panose="02020603050405020304" pitchFamily="18" charset="0"/>
                    <a:cs typeface="Times New Roman" panose="02020603050405020304" pitchFamily="18" charset="0"/>
                  </a:rPr>
                  <a:t> H </a:t>
                </a:r>
                <a:r>
                  <a:rPr lang="en-US" altLang="zh-CN" sz="2600" dirty="0">
                    <a:latin typeface="Times New Roman" panose="02020603050405020304" pitchFamily="18" charset="0"/>
                    <a:cs typeface="Times New Roman" panose="02020603050405020304" pitchFamily="18" charset="0"/>
                  </a:rPr>
                  <a:t>is real and symmetric, we can decompose it  into a diagonal matrix </a:t>
                </a:r>
                <a:r>
                  <a:rPr lang="en-US" altLang="zh-CN" sz="2600" b="1" dirty="0">
                    <a:latin typeface="Times New Roman" panose="02020603050405020304" pitchFamily="18" charset="0"/>
                    <a:cs typeface="Times New Roman" panose="02020603050405020304" pitchFamily="18" charset="0"/>
                  </a:rPr>
                  <a:t>Λ</a:t>
                </a:r>
                <a:r>
                  <a:rPr lang="en-US" altLang="zh-CN" sz="2600" dirty="0">
                    <a:latin typeface="Times New Roman" panose="02020603050405020304" pitchFamily="18" charset="0"/>
                    <a:cs typeface="Times New Roman" panose="02020603050405020304" pitchFamily="18" charset="0"/>
                  </a:rPr>
                  <a:t> and an orthonormal basis of eigenvectors, </a:t>
                </a:r>
                <a:r>
                  <a:rPr lang="en-US" altLang="zh-CN" sz="2600" b="1" i="1" dirty="0">
                    <a:latin typeface="Times New Roman" panose="02020603050405020304" pitchFamily="18" charset="0"/>
                    <a:cs typeface="Times New Roman" panose="02020603050405020304" pitchFamily="18" charset="0"/>
                  </a:rPr>
                  <a:t>Q</a:t>
                </a:r>
                <a:r>
                  <a:rPr lang="en-US" altLang="zh-CN" sz="2600" dirty="0">
                    <a:latin typeface="Times New Roman" panose="02020603050405020304" pitchFamily="18" charset="0"/>
                    <a:cs typeface="Times New Roman" panose="02020603050405020304" pitchFamily="18" charset="0"/>
                  </a:rPr>
                  <a:t>, such that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 </a:t>
                </a:r>
                <a:r>
                  <a:rPr lang="en-US" altLang="zh-CN" sz="2600" b="1" i="1" dirty="0">
                    <a:latin typeface="Times New Roman" panose="02020603050405020304" pitchFamily="18" charset="0"/>
                    <a:cs typeface="Times New Roman" panose="02020603050405020304" pitchFamily="18" charset="0"/>
                  </a:rPr>
                  <a:t>QΛ</a:t>
                </a:r>
                <a:r>
                  <a:rPr lang="en-US" altLang="zh-CN" sz="2600" dirty="0">
                    <a:cs typeface="Times New Roman" panose="02020603050405020304" pitchFamily="18" charset="0"/>
                  </a:rPr>
                  <a:t> </a:t>
                </a:r>
                <a14:m>
                  <m:oMath xmlns:m="http://schemas.openxmlformats.org/officeDocument/2006/math">
                    <m:sSup>
                      <m:sSupPr>
                        <m:ctrlPr>
                          <a:rPr lang="en-US" altLang="zh-CN" sz="2600" b="1" i="1">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𝑸</m:t>
                        </m:r>
                      </m:e>
                      <m:sup>
                        <m:r>
                          <a:rPr lang="en-US" altLang="zh-CN" sz="2600" b="1" i="1" smtClean="0">
                            <a:latin typeface="Cambria Math" panose="02040503050406030204" pitchFamily="18" charset="0"/>
                            <a:cs typeface="Times New Roman" panose="02020603050405020304" pitchFamily="18" charset="0"/>
                          </a:rPr>
                          <m:t>𝑻</m:t>
                        </m:r>
                      </m:sup>
                    </m:sSup>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9" name="图片 8">
            <a:extLst>
              <a:ext uri="{FF2B5EF4-FFF2-40B4-BE49-F238E27FC236}">
                <a16:creationId xmlns:a16="http://schemas.microsoft.com/office/drawing/2014/main" id="{8C5D1648-6ABD-4628-B87C-1BAB61A60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4381" y="2493645"/>
            <a:ext cx="7698658" cy="1657350"/>
          </a:xfrm>
          <a:prstGeom prst="rect">
            <a:avLst/>
          </a:prstGeom>
        </p:spPr>
      </p:pic>
      <mc:AlternateContent xmlns:mc="http://schemas.openxmlformats.org/markup-compatibility/2006" xmlns:a14="http://schemas.microsoft.com/office/drawing/2010/main">
        <mc:Choice Requires="a14">
          <p:sp>
            <p:nvSpPr>
              <p:cNvPr id="8" name="标题 1">
                <a:extLst>
                  <a:ext uri="{FF2B5EF4-FFF2-40B4-BE49-F238E27FC236}">
                    <a16:creationId xmlns:a16="http://schemas.microsoft.com/office/drawing/2014/main" id="{3ECFC2F8-4FE0-4996-B82A-CD4BFB86528E}"/>
                  </a:ext>
                </a:extLst>
              </p:cNvPr>
              <p:cNvSpPr>
                <a:spLocks noGrp="1"/>
              </p:cNvSpPr>
              <p:nvPr>
                <p:ph type="title"/>
              </p:nvPr>
            </p:nvSpPr>
            <p:spPr>
              <a:xfrm>
                <a:off x="387439" y="133306"/>
                <a:ext cx="11409608" cy="729579"/>
              </a:xfrm>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8" name="标题 1">
                <a:extLst>
                  <a:ext uri="{FF2B5EF4-FFF2-40B4-BE49-F238E27FC236}">
                    <a16:creationId xmlns:a16="http://schemas.microsoft.com/office/drawing/2014/main" id="{3ECFC2F8-4FE0-4996-B82A-CD4BFB86528E}"/>
                  </a:ext>
                </a:extLst>
              </p:cNvPr>
              <p:cNvSpPr>
                <a:spLocks noGrp="1" noRot="1" noChangeAspect="1" noMove="1" noResize="1" noEditPoints="1" noAdjustHandles="1" noChangeArrowheads="1" noChangeShapeType="1" noTextEdit="1"/>
              </p:cNvSpPr>
              <p:nvPr>
                <p:ph type="title"/>
              </p:nvPr>
            </p:nvSpPr>
            <p:spPr>
              <a:xfrm>
                <a:off x="387439" y="133306"/>
                <a:ext cx="11409608" cy="729579"/>
              </a:xfrm>
              <a:blipFill>
                <a:blip r:embed="rId5"/>
                <a:stretch>
                  <a:fillRect l="-1657" t="-108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7233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pPr algn="ctr"/>
            <a:r>
              <a:rPr lang="en-US" altLang="zh-CN" sz="3600" b="1" dirty="0">
                <a:latin typeface="Times New Roman" panose="02020603050405020304" pitchFamily="18" charset="0"/>
                <a:cs typeface="Times New Roman" panose="02020603050405020304" pitchFamily="18" charset="0"/>
              </a:rPr>
              <a:t>Chapter 7 Regularization for Deep Learning</a:t>
            </a:r>
            <a:endParaRPr lang="zh-CN" altLang="en-US" sz="3600" b="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fontScale="85000" lnSpcReduction="20000"/>
          </a:bodyPr>
          <a:lstStyle/>
          <a:p>
            <a:pPr marL="0" lvl="0" indent="0" algn="just">
              <a:lnSpc>
                <a:spcPct val="125000"/>
              </a:lnSpc>
              <a:spcBef>
                <a:spcPts val="0"/>
              </a:spcBef>
              <a:buClr>
                <a:srgbClr val="FF0000"/>
              </a:buClr>
              <a:buFont typeface="Wingdings" panose="05000000000000000000" pitchFamily="2" charset="2"/>
              <a:buChar char="p"/>
            </a:pPr>
            <a:r>
              <a:rPr lang="en-US" altLang="zh-CN" sz="2600" dirty="0"/>
              <a:t> </a:t>
            </a:r>
            <a:r>
              <a:rPr lang="en-US" altLang="zh-CN" sz="2600" dirty="0">
                <a:latin typeface="Times New Roman" panose="02020603050405020304" pitchFamily="18" charset="0"/>
                <a:cs typeface="Times New Roman" panose="02020603050405020304" pitchFamily="18" charset="0"/>
              </a:rPr>
              <a:t>7.1 Parameter Norm Penalties</a:t>
            </a:r>
          </a:p>
          <a:p>
            <a:pPr marL="0" lvl="0" indent="0" algn="just">
              <a:lnSpc>
                <a:spcPct val="125000"/>
              </a:lnSpc>
              <a:spcBef>
                <a:spcPts val="0"/>
              </a:spcBef>
              <a:buClr>
                <a:srgbClr val="FF0000"/>
              </a:buClr>
              <a:buFont typeface="Wingdings" panose="05000000000000000000" pitchFamily="2" charset="2"/>
              <a:buChar char="p"/>
            </a:pPr>
            <a:r>
              <a:rPr lang="en-US" altLang="zh-CN" sz="2600" dirty="0">
                <a:latin typeface="Times New Roman" panose="02020603050405020304" pitchFamily="18" charset="0"/>
                <a:cs typeface="Times New Roman" panose="02020603050405020304" pitchFamily="18" charset="0"/>
              </a:rPr>
              <a:t> 7.2 </a:t>
            </a:r>
            <a:r>
              <a:rPr lang="en-US" altLang="zh-CN" dirty="0">
                <a:latin typeface="Times New Roman" panose="02020603050405020304" pitchFamily="18" charset="0"/>
                <a:cs typeface="Times New Roman" panose="02020603050405020304" pitchFamily="18" charset="0"/>
              </a:rPr>
              <a:t>Norm Penalties as Constrained Optimization</a:t>
            </a:r>
          </a:p>
          <a:p>
            <a:pPr marL="0" lvl="0" indent="0" algn="just">
              <a:lnSpc>
                <a:spcPct val="125000"/>
              </a:lnSpc>
              <a:spcBef>
                <a:spcPts val="0"/>
              </a:spcBef>
              <a:buClr>
                <a:srgbClr val="FF0000"/>
              </a:buClr>
              <a:buFont typeface="Wingdings" panose="05000000000000000000" pitchFamily="2" charset="2"/>
              <a:buChar char="p"/>
            </a:pPr>
            <a:r>
              <a:rPr lang="en-US" altLang="zh-CN" sz="2600" dirty="0">
                <a:latin typeface="Times New Roman" panose="02020603050405020304" pitchFamily="18" charset="0"/>
                <a:cs typeface="Times New Roman" panose="02020603050405020304" pitchFamily="18" charset="0"/>
              </a:rPr>
              <a:t> 7.3 </a:t>
            </a:r>
            <a:r>
              <a:rPr lang="en-US" altLang="zh-CN" dirty="0">
                <a:latin typeface="Times New Roman" panose="02020603050405020304" pitchFamily="18" charset="0"/>
                <a:cs typeface="Times New Roman" panose="02020603050405020304" pitchFamily="18" charset="0"/>
              </a:rPr>
              <a:t>Regularization and Under-Constrained Problems </a:t>
            </a:r>
          </a:p>
          <a:p>
            <a:pPr marL="0" lvl="0" indent="0" algn="just">
              <a:lnSpc>
                <a:spcPct val="125000"/>
              </a:lnSpc>
              <a:spcBef>
                <a:spcPts val="0"/>
              </a:spcBef>
              <a:buClr>
                <a:srgbClr val="FF0000"/>
              </a:buClr>
              <a:buFont typeface="Wingdings" panose="05000000000000000000" pitchFamily="2" charset="2"/>
              <a:buChar char="p"/>
            </a:pPr>
            <a:r>
              <a:rPr lang="en-US" altLang="zh-CN" sz="2600" dirty="0">
                <a:latin typeface="Times New Roman" panose="02020603050405020304" pitchFamily="18" charset="0"/>
                <a:cs typeface="Times New Roman" panose="02020603050405020304" pitchFamily="18" charset="0"/>
              </a:rPr>
              <a:t> 7.4 </a:t>
            </a:r>
            <a:r>
              <a:rPr lang="en-US" altLang="zh-CN" dirty="0">
                <a:latin typeface="Times New Roman" panose="02020603050405020304" pitchFamily="18" charset="0"/>
                <a:cs typeface="Times New Roman" panose="02020603050405020304" pitchFamily="18" charset="0"/>
              </a:rPr>
              <a:t>Dataset Augmentation</a:t>
            </a:r>
          </a:p>
          <a:p>
            <a:pPr marL="0" lvl="0" indent="0" algn="just">
              <a:lnSpc>
                <a:spcPct val="125000"/>
              </a:lnSpc>
              <a:spcBef>
                <a:spcPts val="0"/>
              </a:spcBef>
              <a:buClr>
                <a:srgbClr val="FF0000"/>
              </a:buClr>
              <a:buFont typeface="Wingdings" panose="05000000000000000000" pitchFamily="2" charset="2"/>
              <a:buChar char="p"/>
            </a:pPr>
            <a:r>
              <a:rPr lang="en-US" altLang="zh-CN" sz="26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7.5 Noise Robustness</a:t>
            </a:r>
          </a:p>
          <a:p>
            <a:pPr marL="0" lvl="0" indent="0" algn="just">
              <a:lnSpc>
                <a:spcPct val="125000"/>
              </a:lnSpc>
              <a:spcBef>
                <a:spcPts val="0"/>
              </a:spcBef>
              <a:buClr>
                <a:srgbClr val="FF0000"/>
              </a:buClr>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 7.6 Semi-Supervised Learning</a:t>
            </a:r>
          </a:p>
          <a:p>
            <a:pPr marL="0" lvl="0" indent="0" algn="just">
              <a:lnSpc>
                <a:spcPct val="125000"/>
              </a:lnSpc>
              <a:spcBef>
                <a:spcPts val="0"/>
              </a:spcBef>
              <a:buClr>
                <a:srgbClr val="FF0000"/>
              </a:buClr>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 7.7 Multi-Task Learning</a:t>
            </a:r>
          </a:p>
          <a:p>
            <a:pPr marL="0" lvl="0" indent="0" algn="just">
              <a:lnSpc>
                <a:spcPct val="125000"/>
              </a:lnSpc>
              <a:spcBef>
                <a:spcPts val="0"/>
              </a:spcBef>
              <a:buClr>
                <a:srgbClr val="FF0000"/>
              </a:buClr>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 7.8 Early Stopping</a:t>
            </a:r>
          </a:p>
          <a:p>
            <a:pPr marL="0" lvl="0" indent="0" algn="just">
              <a:lnSpc>
                <a:spcPct val="125000"/>
              </a:lnSpc>
              <a:spcBef>
                <a:spcPts val="0"/>
              </a:spcBef>
              <a:buClr>
                <a:srgbClr val="FF0000"/>
              </a:buClr>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 7.9 Parameter Tying and Parameter Sharing</a:t>
            </a:r>
          </a:p>
          <a:p>
            <a:pPr marL="0" lvl="0" indent="0" algn="just">
              <a:lnSpc>
                <a:spcPct val="125000"/>
              </a:lnSpc>
              <a:spcBef>
                <a:spcPts val="0"/>
              </a:spcBef>
              <a:buClr>
                <a:srgbClr val="FF0000"/>
              </a:buClr>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 7.10 Sparse Representations</a:t>
            </a:r>
          </a:p>
          <a:p>
            <a:pPr marL="0" lvl="0" indent="0" algn="just">
              <a:lnSpc>
                <a:spcPct val="125000"/>
              </a:lnSpc>
              <a:spcBef>
                <a:spcPts val="0"/>
              </a:spcBef>
              <a:buClr>
                <a:srgbClr val="FF0000"/>
              </a:buClr>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 7.11 Bagging and Other Ensemble Methods</a:t>
            </a:r>
          </a:p>
          <a:p>
            <a:pPr marL="0" lvl="0" indent="0" algn="just">
              <a:lnSpc>
                <a:spcPct val="125000"/>
              </a:lnSpc>
              <a:spcBef>
                <a:spcPts val="0"/>
              </a:spcBef>
              <a:buClr>
                <a:srgbClr val="FF0000"/>
              </a:buClr>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 7.12 Dropout</a:t>
            </a:r>
          </a:p>
          <a:p>
            <a:pPr marL="0" lvl="0" indent="0" algn="just">
              <a:lnSpc>
                <a:spcPct val="125000"/>
              </a:lnSpc>
              <a:spcBef>
                <a:spcPts val="0"/>
              </a:spcBef>
              <a:buClr>
                <a:srgbClr val="FF0000"/>
              </a:buClr>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 7.13 Adversarial Training</a:t>
            </a:r>
          </a:p>
          <a:p>
            <a:pPr marL="0" lvl="0" indent="0" algn="just">
              <a:lnSpc>
                <a:spcPct val="125000"/>
              </a:lnSpc>
              <a:spcBef>
                <a:spcPts val="0"/>
              </a:spcBef>
              <a:buClr>
                <a:srgbClr val="FF0000"/>
              </a:buClr>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 7.14 Tangent Distance, Tangent Prop, and Manifold </a:t>
            </a:r>
            <a:r>
              <a:rPr lang="en-US" altLang="zh-CN">
                <a:latin typeface="Times New Roman" panose="02020603050405020304" pitchFamily="18" charset="0"/>
                <a:cs typeface="Times New Roman" panose="02020603050405020304" pitchFamily="18" charset="0"/>
              </a:rPr>
              <a:t>Tangent Classifier</a:t>
            </a:r>
            <a:endParaRPr lang="en-US" altLang="zh-CN"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0856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Applying the decomposition to Eq.7.10, we obtain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We see that the effect of weight decay is to rescale w   along the axes defined by  the eigenvectors of </a:t>
                </a:r>
                <a:r>
                  <a:rPr lang="en-US" altLang="zh-CN" sz="2600" b="1" i="1" dirty="0">
                    <a:latin typeface="Times New Roman" panose="02020603050405020304" pitchFamily="18" charset="0"/>
                    <a:cs typeface="Times New Roman" panose="02020603050405020304" pitchFamily="18" charset="0"/>
                  </a:rPr>
                  <a:t>H </a:t>
                </a:r>
                <a:r>
                  <a:rPr lang="en-US" altLang="zh-CN" sz="2600" dirty="0">
                    <a:latin typeface="Times New Roman" panose="02020603050405020304" pitchFamily="18" charset="0"/>
                    <a:cs typeface="Times New Roman" panose="02020603050405020304" pitchFamily="18" charset="0"/>
                  </a:rPr>
                  <a:t>. Specifically, the component of w  that is aligned with the  </a:t>
                </a:r>
                <a:r>
                  <a:rPr lang="en-US" altLang="zh-CN" sz="2600" i="1" dirty="0" err="1">
                    <a:latin typeface="Times New Roman" panose="02020603050405020304" pitchFamily="18" charset="0"/>
                    <a:cs typeface="Times New Roman" panose="02020603050405020304" pitchFamily="18" charset="0"/>
                  </a:rPr>
                  <a:t>i</a:t>
                </a:r>
                <a:r>
                  <a:rPr lang="en-US" altLang="zh-CN" sz="2600" dirty="0" err="1">
                    <a:latin typeface="Times New Roman" panose="02020603050405020304" pitchFamily="18" charset="0"/>
                    <a:cs typeface="Times New Roman" panose="02020603050405020304" pitchFamily="18" charset="0"/>
                  </a:rPr>
                  <a:t>-th</a:t>
                </a:r>
                <a:r>
                  <a:rPr lang="en-US" altLang="zh-CN" sz="2600" dirty="0">
                    <a:latin typeface="Times New Roman" panose="02020603050405020304" pitchFamily="18" charset="0"/>
                    <a:cs typeface="Times New Roman" panose="02020603050405020304" pitchFamily="18" charset="0"/>
                  </a:rPr>
                  <a:t> eigenvector of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is rescaled by a factor of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sSub>
                          <m:sSubPr>
                            <m:ctrlPr>
                              <a:rPr lang="en-US" altLang="zh-CN" sz="2600" i="1">
                                <a:latin typeface="Cambria Math" panose="02040503050406030204" pitchFamily="18" charset="0"/>
                                <a:cs typeface="Times New Roman" panose="02020603050405020304" pitchFamily="18" charset="0"/>
                              </a:rPr>
                            </m:ctrlPr>
                          </m:sSubPr>
                          <m:e>
                            <m:r>
                              <m:rPr>
                                <m:nor/>
                              </m:rPr>
                              <a:rPr lang="en-US" altLang="zh-CN" sz="2600" dirty="0">
                                <a:latin typeface="Times New Roman" panose="02020603050405020304" pitchFamily="18" charset="0"/>
                                <a:cs typeface="Times New Roman" panose="02020603050405020304" pitchFamily="18" charset="0"/>
                              </a:rPr>
                              <m:t>λ</m:t>
                            </m:r>
                          </m:e>
                          <m:sub>
                            <m:r>
                              <m:rPr>
                                <m:nor/>
                              </m:rPr>
                              <a:rPr lang="en-US" altLang="zh-CN" sz="2600" i="1" dirty="0">
                                <a:latin typeface="Times New Roman" panose="02020603050405020304" pitchFamily="18" charset="0"/>
                                <a:cs typeface="Times New Roman" panose="02020603050405020304" pitchFamily="18" charset="0"/>
                              </a:rPr>
                              <m:t>i</m:t>
                            </m:r>
                          </m:sub>
                        </m:sSub>
                      </m:num>
                      <m:den>
                        <m:sSub>
                          <m:sSubPr>
                            <m:ctrlPr>
                              <a:rPr lang="en-US" altLang="zh-CN" sz="2600" i="1">
                                <a:latin typeface="Cambria Math" panose="02040503050406030204" pitchFamily="18" charset="0"/>
                                <a:cs typeface="Times New Roman" panose="02020603050405020304" pitchFamily="18" charset="0"/>
                              </a:rPr>
                            </m:ctrlPr>
                          </m:sSubPr>
                          <m:e>
                            <m:r>
                              <m:rPr>
                                <m:nor/>
                              </m:rPr>
                              <a:rPr lang="en-US" altLang="zh-CN" sz="2600" dirty="0">
                                <a:latin typeface="Times New Roman" panose="02020603050405020304" pitchFamily="18" charset="0"/>
                                <a:cs typeface="Times New Roman" panose="02020603050405020304" pitchFamily="18" charset="0"/>
                              </a:rPr>
                              <m:t>λ</m:t>
                            </m:r>
                          </m:e>
                          <m:sub>
                            <m:r>
                              <m:rPr>
                                <m:nor/>
                              </m:rPr>
                              <a:rPr lang="en-US" altLang="zh-CN" sz="2600" i="1" dirty="0">
                                <a:latin typeface="Times New Roman" panose="02020603050405020304" pitchFamily="18" charset="0"/>
                                <a:cs typeface="Times New Roman" panose="02020603050405020304" pitchFamily="18" charset="0"/>
                              </a:rPr>
                              <m:t>i</m:t>
                            </m:r>
                          </m:sub>
                        </m:sSub>
                        <m:r>
                          <a:rPr lang="en-US" altLang="zh-CN" sz="2600" i="1" dirty="0">
                            <a:latin typeface="Cambria Math" panose="02040503050406030204" pitchFamily="18" charset="0"/>
                            <a:cs typeface="Times New Roman" panose="02020603050405020304" pitchFamily="18" charset="0"/>
                          </a:rPr>
                          <m:t>+</m:t>
                        </m:r>
                        <m:r>
                          <m:rPr>
                            <m:nor/>
                          </m:rPr>
                          <a:rPr lang="en-US" altLang="zh-CN" sz="2600" dirty="0">
                            <a:latin typeface="Times New Roman" panose="02020603050405020304" pitchFamily="18" charset="0"/>
                            <a:cs typeface="Times New Roman" panose="02020603050405020304" pitchFamily="18" charset="0"/>
                          </a:rPr>
                          <m:t>α</m:t>
                        </m:r>
                      </m:den>
                    </m:f>
                  </m:oMath>
                </a14:m>
                <a:r>
                  <a:rPr lang="en-US" altLang="zh-CN" sz="2600" dirty="0">
                    <a:latin typeface="Times New Roman" panose="02020603050405020304" pitchFamily="18" charset="0"/>
                    <a:cs typeface="Times New Roman" panose="02020603050405020304" pitchFamily="18" charset="0"/>
                  </a:rPr>
                  <a:t> . (You may wish to review  how this kind of scaling works, first explained in Fig. </a:t>
                </a:r>
                <a:r>
                  <a:rPr lang="en-US" altLang="zh-CN" sz="2600" dirty="0">
                    <a:solidFill>
                      <a:srgbClr val="FF0000"/>
                    </a:solidFill>
                    <a:latin typeface="Times New Roman" panose="02020603050405020304" pitchFamily="18" charset="0"/>
                    <a:cs typeface="Times New Roman" panose="02020603050405020304" pitchFamily="18" charset="0"/>
                  </a:rPr>
                  <a:t>2.3</a:t>
                </a:r>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118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10" name="图片 9">
            <a:extLst>
              <a:ext uri="{FF2B5EF4-FFF2-40B4-BE49-F238E27FC236}">
                <a16:creationId xmlns:a16="http://schemas.microsoft.com/office/drawing/2014/main" id="{E4D463BA-5258-4170-991B-336B8F24F1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069" y="1772062"/>
            <a:ext cx="7235759" cy="1580735"/>
          </a:xfrm>
          <a:prstGeom prst="rect">
            <a:avLst/>
          </a:prstGeom>
        </p:spPr>
      </p:pic>
      <mc:AlternateContent xmlns:mc="http://schemas.openxmlformats.org/markup-compatibility/2006" xmlns:a14="http://schemas.microsoft.com/office/drawing/2010/main">
        <mc:Choice Requires="a14">
          <p:sp>
            <p:nvSpPr>
              <p:cNvPr id="7" name="标题 1">
                <a:extLst>
                  <a:ext uri="{FF2B5EF4-FFF2-40B4-BE49-F238E27FC236}">
                    <a16:creationId xmlns:a16="http://schemas.microsoft.com/office/drawing/2014/main" id="{D6552E39-63A6-49E6-B1AF-7AF3A8DCEB87}"/>
                  </a:ext>
                </a:extLst>
              </p:cNvPr>
              <p:cNvSpPr>
                <a:spLocks noGrp="1"/>
              </p:cNvSpPr>
              <p:nvPr>
                <p:ph type="title"/>
              </p:nvPr>
            </p:nvSpPr>
            <p:spPr>
              <a:xfrm>
                <a:off x="387439" y="133306"/>
                <a:ext cx="11409608" cy="729579"/>
              </a:xfrm>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7" name="标题 1">
                <a:extLst>
                  <a:ext uri="{FF2B5EF4-FFF2-40B4-BE49-F238E27FC236}">
                    <a16:creationId xmlns:a16="http://schemas.microsoft.com/office/drawing/2014/main" id="{D6552E39-63A6-49E6-B1AF-7AF3A8DCEB87}"/>
                  </a:ext>
                </a:extLst>
              </p:cNvPr>
              <p:cNvSpPr>
                <a:spLocks noGrp="1" noRot="1" noChangeAspect="1" noMove="1" noResize="1" noEditPoints="1" noAdjustHandles="1" noChangeArrowheads="1" noChangeShapeType="1" noTextEdit="1"/>
              </p:cNvSpPr>
              <p:nvPr>
                <p:ph type="title"/>
              </p:nvPr>
            </p:nvSpPr>
            <p:spPr>
              <a:xfrm>
                <a:off x="387439" y="133306"/>
                <a:ext cx="11409608" cy="729579"/>
              </a:xfrm>
              <a:blipFill>
                <a:blip r:embed="rId5"/>
                <a:stretch>
                  <a:fillRect l="-1657" t="-108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080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Along the directions where the eigenvalues of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are relatively large, for example,  where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m:rPr>
                            <m:nor/>
                          </m:rPr>
                          <a:rPr lang="en-US" altLang="zh-CN" sz="2600" dirty="0">
                            <a:latin typeface="Times New Roman" panose="02020603050405020304" pitchFamily="18" charset="0"/>
                            <a:cs typeface="Times New Roman" panose="02020603050405020304" pitchFamily="18" charset="0"/>
                          </a:rPr>
                          <m:t>λ</m:t>
                        </m:r>
                      </m:e>
                      <m:sub>
                        <m:r>
                          <m:rPr>
                            <m:nor/>
                          </m:rPr>
                          <a:rPr lang="en-US" altLang="zh-CN" sz="2600" i="1" dirty="0">
                            <a:latin typeface="Times New Roman" panose="02020603050405020304" pitchFamily="18" charset="0"/>
                            <a:cs typeface="Times New Roman" panose="02020603050405020304" pitchFamily="18" charset="0"/>
                          </a:rPr>
                          <m:t>i</m:t>
                        </m:r>
                      </m:sub>
                    </m:sSub>
                    <m:r>
                      <a:rPr lang="en-US" altLang="zh-CN" sz="26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600" i="1" dirty="0">
                    <a:latin typeface="Times New Roman" panose="02020603050405020304" pitchFamily="18" charset="0"/>
                    <a:cs typeface="Times New Roman" panose="02020603050405020304" pitchFamily="18" charset="0"/>
                  </a:rPr>
                  <a:t>α</a:t>
                </a:r>
                <a:r>
                  <a:rPr lang="en-US" altLang="zh-CN" sz="2600" dirty="0">
                    <a:latin typeface="Times New Roman" panose="02020603050405020304" pitchFamily="18" charset="0"/>
                    <a:cs typeface="Times New Roman" panose="02020603050405020304" pitchFamily="18" charset="0"/>
                  </a:rPr>
                  <a:t>, the effect of regularization is relatively small. However, components  with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m:rPr>
                            <m:nor/>
                          </m:rPr>
                          <a:rPr lang="en-US" altLang="zh-CN" sz="2600" dirty="0">
                            <a:latin typeface="Times New Roman" panose="02020603050405020304" pitchFamily="18" charset="0"/>
                            <a:cs typeface="Times New Roman" panose="02020603050405020304" pitchFamily="18" charset="0"/>
                          </a:rPr>
                          <m:t>λ</m:t>
                        </m:r>
                      </m:e>
                      <m:sub>
                        <m:r>
                          <m:rPr>
                            <m:nor/>
                          </m:rPr>
                          <a:rPr lang="en-US" altLang="zh-CN" sz="2600" i="1" dirty="0">
                            <a:latin typeface="Times New Roman" panose="02020603050405020304" pitchFamily="18" charset="0"/>
                            <a:cs typeface="Times New Roman" panose="02020603050405020304" pitchFamily="18" charset="0"/>
                          </a:rPr>
                          <m:t>i</m:t>
                        </m:r>
                      </m:sub>
                    </m:sSub>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i="1" dirty="0" smtClean="0">
                        <a:latin typeface="Cambria Math" panose="02040503050406030204" pitchFamily="18" charset="0"/>
                        <a:ea typeface="Cambria Math" panose="02040503050406030204" pitchFamily="18" charset="0"/>
                      </a:rPr>
                      <m:t>≪</m:t>
                    </m:r>
                  </m:oMath>
                </a14:m>
                <a:r>
                  <a:rPr lang="en-US" altLang="zh-CN" sz="2600" i="1" dirty="0">
                    <a:latin typeface="Times New Roman" panose="02020603050405020304" pitchFamily="18" charset="0"/>
                    <a:cs typeface="Times New Roman" panose="02020603050405020304" pitchFamily="18" charset="0"/>
                  </a:rPr>
                  <a:t> α</a:t>
                </a:r>
                <a:r>
                  <a:rPr lang="en-US" altLang="zh-CN" sz="2600" dirty="0">
                    <a:latin typeface="Times New Roman" panose="02020603050405020304" pitchFamily="18" charset="0"/>
                    <a:cs typeface="Times New Roman" panose="02020603050405020304" pitchFamily="18" charset="0"/>
                  </a:rPr>
                  <a:t> will be shrunk to have nearly zero magnitude. This effect is illustrated  in Fig</a:t>
                </a:r>
                <a:r>
                  <a:rPr lang="en-US" altLang="zh-CN" sz="2600" dirty="0">
                    <a:solidFill>
                      <a:srgbClr val="FF0000"/>
                    </a:solidFill>
                    <a:latin typeface="Times New Roman" panose="02020603050405020304" pitchFamily="18" charset="0"/>
                    <a:cs typeface="Times New Roman" panose="02020603050405020304" pitchFamily="18" charset="0"/>
                  </a:rPr>
                  <a:t> 7.1</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Only directions along which the parameters contribute significantly to reducing  the objective function are preserved relatively intact. In directions that do not  contribute to reducing the objective function, a small eigenvalue of the Hessian  tells us that movement in this direction will not significantly increase the gradient. Components of the weight vector corresponding to such unimportant directions  are decayed away through the use of the regularization throughout training.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9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标题 1">
                <a:extLst>
                  <a:ext uri="{FF2B5EF4-FFF2-40B4-BE49-F238E27FC236}">
                    <a16:creationId xmlns:a16="http://schemas.microsoft.com/office/drawing/2014/main" id="{7EC5EB3B-206A-466B-AEEB-7D93BB23C45C}"/>
                  </a:ext>
                </a:extLst>
              </p:cNvPr>
              <p:cNvSpPr>
                <a:spLocks noGrp="1"/>
              </p:cNvSpPr>
              <p:nvPr>
                <p:ph type="title"/>
              </p:nvPr>
            </p:nvSpPr>
            <p:spPr>
              <a:xfrm>
                <a:off x="387439" y="133306"/>
                <a:ext cx="11409608" cy="729579"/>
              </a:xfrm>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6" name="标题 1">
                <a:extLst>
                  <a:ext uri="{FF2B5EF4-FFF2-40B4-BE49-F238E27FC236}">
                    <a16:creationId xmlns:a16="http://schemas.microsoft.com/office/drawing/2014/main" id="{7EC5EB3B-206A-466B-AEEB-7D93BB23C45C}"/>
                  </a:ext>
                </a:extLst>
              </p:cNvPr>
              <p:cNvSpPr>
                <a:spLocks noGrp="1" noRot="1" noChangeAspect="1" noMove="1" noResize="1" noEditPoints="1" noAdjustHandles="1" noChangeArrowheads="1" noChangeShapeType="1" noTextEdit="1"/>
              </p:cNvSpPr>
              <p:nvPr>
                <p:ph type="title"/>
              </p:nvPr>
            </p:nvSpPr>
            <p:spPr>
              <a:xfrm>
                <a:off x="387439" y="133306"/>
                <a:ext cx="11409608" cy="729579"/>
              </a:xfrm>
              <a:blipFill>
                <a:blip r:embed="rId4"/>
                <a:stretch>
                  <a:fillRect l="-1657" t="-108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3050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EFE9C0A-7525-44C6-888C-7C47D02F396B}"/>
                  </a:ext>
                </a:extLst>
              </p:cNvPr>
              <p:cNvSpPr txBox="1"/>
              <p:nvPr/>
            </p:nvSpPr>
            <p:spPr>
              <a:xfrm>
                <a:off x="4507832" y="1292418"/>
                <a:ext cx="7042017" cy="4401205"/>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7.1: An illustration of the effect of </a:t>
                </a:r>
                <a14:m>
                  <m:oMath xmlns:m="http://schemas.openxmlformats.org/officeDocument/2006/math">
                    <m:sSup>
                      <m:sSupPr>
                        <m:ctrlPr>
                          <a:rPr lang="en-US" altLang="zh-CN" sz="2000" i="1" dirty="0">
                            <a:latin typeface="Cambria Math" panose="02040503050406030204" pitchFamily="18" charset="0"/>
                            <a:cs typeface="Times New Roman" panose="02020603050405020304" pitchFamily="18" charset="0"/>
                          </a:rPr>
                        </m:ctrlPr>
                      </m:sSupPr>
                      <m:e>
                        <m:r>
                          <a:rPr lang="en-US" altLang="zh-CN" sz="2000" dirty="0">
                            <a:latin typeface="Cambria Math" panose="02040503050406030204" pitchFamily="18" charset="0"/>
                            <a:cs typeface="Times New Roman" panose="02020603050405020304" pitchFamily="18" charset="0"/>
                          </a:rPr>
                          <m:t>𝐿</m:t>
                        </m:r>
                      </m:e>
                      <m:sup>
                        <m:r>
                          <a:rPr lang="en-US" altLang="zh-CN" sz="2000" dirty="0">
                            <a:latin typeface="Cambria Math" panose="02040503050406030204" pitchFamily="18" charset="0"/>
                            <a:cs typeface="Times New Roman" panose="02020603050405020304" pitchFamily="18" charset="0"/>
                          </a:rPr>
                          <m:t>2</m:t>
                        </m:r>
                      </m:sup>
                    </m:sSup>
                  </m:oMath>
                </a14:m>
                <a:r>
                  <a:rPr lang="en-US" altLang="zh-CN" sz="2000" dirty="0">
                    <a:latin typeface="Times New Roman" panose="02020603050405020304" pitchFamily="18" charset="0"/>
                    <a:cs typeface="Times New Roman" panose="02020603050405020304" pitchFamily="18" charset="0"/>
                  </a:rPr>
                  <a:t> (or weight decay) regularization on the value  of the optimal w. The solid ellipses represent contours of equal value of the unregularized  objective. The dotted circles represent contours of equal value of the </a:t>
                </a:r>
                <a14:m>
                  <m:oMath xmlns:m="http://schemas.openxmlformats.org/officeDocument/2006/math">
                    <m:sSup>
                      <m:sSupPr>
                        <m:ctrlPr>
                          <a:rPr lang="en-US" altLang="zh-CN" sz="2000" i="1" dirty="0">
                            <a:latin typeface="Cambria Math" panose="02040503050406030204" pitchFamily="18" charset="0"/>
                            <a:cs typeface="Times New Roman" panose="02020603050405020304" pitchFamily="18" charset="0"/>
                          </a:rPr>
                        </m:ctrlPr>
                      </m:sSupPr>
                      <m:e>
                        <m:r>
                          <a:rPr lang="en-US" altLang="zh-CN" sz="2000" dirty="0">
                            <a:latin typeface="Cambria Math" panose="02040503050406030204" pitchFamily="18" charset="0"/>
                            <a:cs typeface="Times New Roman" panose="02020603050405020304" pitchFamily="18" charset="0"/>
                          </a:rPr>
                          <m:t>𝐿</m:t>
                        </m:r>
                      </m:e>
                      <m:sup>
                        <m:r>
                          <a:rPr lang="en-US" altLang="zh-CN" sz="2000" dirty="0">
                            <a:latin typeface="Cambria Math" panose="02040503050406030204" pitchFamily="18" charset="0"/>
                            <a:cs typeface="Times New Roman" panose="02020603050405020304" pitchFamily="18" charset="0"/>
                          </a:rPr>
                          <m:t>2</m:t>
                        </m:r>
                      </m:sup>
                    </m:sSup>
                  </m:oMath>
                </a14:m>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regularizer</a:t>
                </a:r>
                <a:r>
                  <a:rPr lang="en-US" altLang="zh-CN" sz="2000" dirty="0">
                    <a:latin typeface="Times New Roman" panose="02020603050405020304" pitchFamily="18" charset="0"/>
                    <a:cs typeface="Times New Roman" panose="02020603050405020304" pitchFamily="18" charset="0"/>
                  </a:rPr>
                  <a:t>.  At  the point </a:t>
                </a:r>
                <a14:m>
                  <m:oMath xmlns:m="http://schemas.openxmlformats.org/officeDocument/2006/math">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oMath>
                </a14:m>
                <a:r>
                  <a:rPr lang="en-US" altLang="zh-CN" sz="2000" dirty="0">
                    <a:latin typeface="Times New Roman" panose="02020603050405020304" pitchFamily="18" charset="0"/>
                    <a:cs typeface="Times New Roman" panose="02020603050405020304" pitchFamily="18" charset="0"/>
                  </a:rPr>
                  <a:t> , these competing objectives reach an equilibrium. In the first dimension, the  eigenvalue of the Hessian of</a:t>
                </a:r>
                <a:r>
                  <a:rPr lang="en-US" altLang="zh-CN" sz="2000" i="1" dirty="0">
                    <a:latin typeface="Times New Roman" panose="02020603050405020304" pitchFamily="18" charset="0"/>
                    <a:cs typeface="Times New Roman" panose="02020603050405020304" pitchFamily="18" charset="0"/>
                  </a:rPr>
                  <a:t> J </a:t>
                </a:r>
                <a:r>
                  <a:rPr lang="en-US" altLang="zh-CN" sz="2000" dirty="0">
                    <a:latin typeface="Times New Roman" panose="02020603050405020304" pitchFamily="18" charset="0"/>
                    <a:cs typeface="Times New Roman" panose="02020603050405020304" pitchFamily="18" charset="0"/>
                  </a:rPr>
                  <a:t>is small. The objective function does not increase much  when moving horizontally away from </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𝑤</m:t>
                        </m:r>
                      </m:e>
                      <m:sup>
                        <m:r>
                          <a:rPr lang="en-US" altLang="zh-CN" sz="2000" i="1">
                            <a:latin typeface="Cambria Math" panose="02040503050406030204" pitchFamily="18" charset="0"/>
                            <a:cs typeface="Times New Roman" panose="02020603050405020304" pitchFamily="18" charset="0"/>
                          </a:rPr>
                          <m:t>∗</m:t>
                        </m:r>
                      </m:sup>
                    </m:sSup>
                  </m:oMath>
                </a14:m>
                <a:r>
                  <a:rPr lang="en-US" altLang="zh-CN" sz="2000" dirty="0">
                    <a:latin typeface="Times New Roman" panose="02020603050405020304" pitchFamily="18" charset="0"/>
                    <a:cs typeface="Times New Roman" panose="02020603050405020304" pitchFamily="18" charset="0"/>
                  </a:rPr>
                  <a:t> . Because the objective function does not express  a strong preference along this direction, the </a:t>
                </a:r>
                <a:r>
                  <a:rPr lang="en-US" altLang="zh-CN" sz="2000" dirty="0" err="1">
                    <a:latin typeface="Times New Roman" panose="02020603050405020304" pitchFamily="18" charset="0"/>
                    <a:cs typeface="Times New Roman" panose="02020603050405020304" pitchFamily="18" charset="0"/>
                  </a:rPr>
                  <a:t>regularizer</a:t>
                </a:r>
                <a:r>
                  <a:rPr lang="en-US" altLang="zh-CN" sz="2000" dirty="0">
                    <a:latin typeface="Times New Roman" panose="02020603050405020304" pitchFamily="18" charset="0"/>
                    <a:cs typeface="Times New Roman" panose="02020603050405020304" pitchFamily="18" charset="0"/>
                  </a:rPr>
                  <a:t> has a strong effect on this axis.  The </a:t>
                </a:r>
                <a:r>
                  <a:rPr lang="en-US" altLang="zh-CN" sz="2000" dirty="0" err="1">
                    <a:latin typeface="Times New Roman" panose="02020603050405020304" pitchFamily="18" charset="0"/>
                    <a:cs typeface="Times New Roman" panose="02020603050405020304" pitchFamily="18" charset="0"/>
                  </a:rPr>
                  <a:t>regularizer</a:t>
                </a:r>
                <a:r>
                  <a:rPr lang="en-US" altLang="zh-CN" sz="2000" dirty="0">
                    <a:latin typeface="Times New Roman" panose="02020603050405020304" pitchFamily="18" charset="0"/>
                    <a:cs typeface="Times New Roman" panose="02020603050405020304" pitchFamily="18" charset="0"/>
                  </a:rPr>
                  <a:t> pulls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i="1" dirty="0">
                            <a:latin typeface="Cambria Math" panose="02040503050406030204" pitchFamily="18" charset="0"/>
                            <a:cs typeface="Times New Roman" panose="02020603050405020304" pitchFamily="18" charset="0"/>
                          </a:rPr>
                          <m:t>𝑤</m:t>
                        </m:r>
                      </m:e>
                      <m:sub>
                        <m:r>
                          <a:rPr lang="en-US" altLang="zh-CN" sz="2000" b="0" i="1" dirty="0"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close to zero. In the second dimension, the objective function  is very sensitive to movements away from </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𝑤</m:t>
                        </m:r>
                      </m:e>
                      <m:sup>
                        <m:r>
                          <a:rPr lang="en-US" altLang="zh-CN" sz="2000" i="1">
                            <a:latin typeface="Cambria Math" panose="02040503050406030204" pitchFamily="18" charset="0"/>
                            <a:cs typeface="Times New Roman" panose="02020603050405020304" pitchFamily="18" charset="0"/>
                          </a:rPr>
                          <m:t>∗</m:t>
                        </m:r>
                      </m:sup>
                    </m:sSup>
                  </m:oMath>
                </a14:m>
                <a:r>
                  <a:rPr lang="en-US" altLang="zh-CN" sz="2000" dirty="0">
                    <a:latin typeface="Times New Roman" panose="02020603050405020304" pitchFamily="18" charset="0"/>
                    <a:cs typeface="Times New Roman" panose="02020603050405020304" pitchFamily="18" charset="0"/>
                  </a:rPr>
                  <a:t>  . The corresponding eigenvalue is large,  indicating high curvature. As a result, weight decay affects the position of </a:t>
                </a:r>
                <a14:m>
                  <m:oMath xmlns:m="http://schemas.openxmlformats.org/officeDocument/2006/math">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i="1" dirty="0">
                            <a:latin typeface="Cambria Math" panose="02040503050406030204" pitchFamily="18" charset="0"/>
                            <a:cs typeface="Times New Roman" panose="02020603050405020304" pitchFamily="18" charset="0"/>
                          </a:rPr>
                          <m:t>𝑤</m:t>
                        </m:r>
                      </m:e>
                      <m:sub>
                        <m:r>
                          <a:rPr lang="en-US" altLang="zh-CN" sz="2000" b="0" i="1" dirty="0"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 relatively  little.</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EFE9C0A-7525-44C6-888C-7C47D02F396B}"/>
                  </a:ext>
                </a:extLst>
              </p:cNvPr>
              <p:cNvSpPr txBox="1">
                <a:spLocks noRot="1" noChangeAspect="1" noMove="1" noResize="1" noEditPoints="1" noAdjustHandles="1" noChangeArrowheads="1" noChangeShapeType="1" noTextEdit="1"/>
              </p:cNvSpPr>
              <p:nvPr/>
            </p:nvSpPr>
            <p:spPr>
              <a:xfrm>
                <a:off x="4507832" y="1292418"/>
                <a:ext cx="7042017" cy="4401205"/>
              </a:xfrm>
              <a:prstGeom prst="rect">
                <a:avLst/>
              </a:prstGeom>
              <a:blipFill>
                <a:blip r:embed="rId3"/>
                <a:stretch>
                  <a:fillRect l="-865" t="-693" r="-865" b="-1524"/>
                </a:stretch>
              </a:blipFill>
            </p:spPr>
            <p:txBody>
              <a:bodyPr/>
              <a:lstStyle/>
              <a:p>
                <a:r>
                  <a:rPr lang="zh-CN" altLang="en-US">
                    <a:noFill/>
                  </a:rPr>
                  <a:t> </a:t>
                </a:r>
              </a:p>
            </p:txBody>
          </p:sp>
        </mc:Fallback>
      </mc:AlternateContent>
      <p:pic>
        <p:nvPicPr>
          <p:cNvPr id="12" name="内容占位符 11">
            <a:extLst>
              <a:ext uri="{FF2B5EF4-FFF2-40B4-BE49-F238E27FC236}">
                <a16:creationId xmlns:a16="http://schemas.microsoft.com/office/drawing/2014/main" id="{E406A3EC-845E-4429-8597-657CE50FB62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2151" y="1671637"/>
            <a:ext cx="3752850" cy="3514725"/>
          </a:xfrm>
        </p:spPr>
      </p:pic>
      <mc:AlternateContent xmlns:mc="http://schemas.openxmlformats.org/markup-compatibility/2006" xmlns:a14="http://schemas.microsoft.com/office/drawing/2010/main">
        <mc:Choice Requires="a14">
          <p:sp>
            <p:nvSpPr>
              <p:cNvPr id="7" name="标题 1">
                <a:extLst>
                  <a:ext uri="{FF2B5EF4-FFF2-40B4-BE49-F238E27FC236}">
                    <a16:creationId xmlns:a16="http://schemas.microsoft.com/office/drawing/2014/main" id="{5FEB8908-C9D7-40A0-95BE-328BD69F88D2}"/>
                  </a:ext>
                </a:extLst>
              </p:cNvPr>
              <p:cNvSpPr>
                <a:spLocks noGrp="1"/>
              </p:cNvSpPr>
              <p:nvPr>
                <p:ph type="title"/>
              </p:nvPr>
            </p:nvSpPr>
            <p:spPr>
              <a:xfrm>
                <a:off x="387439" y="133306"/>
                <a:ext cx="11409608" cy="729579"/>
              </a:xfrm>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7" name="标题 1">
                <a:extLst>
                  <a:ext uri="{FF2B5EF4-FFF2-40B4-BE49-F238E27FC236}">
                    <a16:creationId xmlns:a16="http://schemas.microsoft.com/office/drawing/2014/main" id="{5FEB8908-C9D7-40A0-95BE-328BD69F88D2}"/>
                  </a:ext>
                </a:extLst>
              </p:cNvPr>
              <p:cNvSpPr>
                <a:spLocks noGrp="1" noRot="1" noChangeAspect="1" noMove="1" noResize="1" noEditPoints="1" noAdjustHandles="1" noChangeArrowheads="1" noChangeShapeType="1" noTextEdit="1"/>
              </p:cNvSpPr>
              <p:nvPr>
                <p:ph type="title"/>
              </p:nvPr>
            </p:nvSpPr>
            <p:spPr>
              <a:xfrm>
                <a:off x="387439" y="133306"/>
                <a:ext cx="11409608" cy="729579"/>
              </a:xfrm>
              <a:blipFill>
                <a:blip r:embed="rId5"/>
                <a:stretch>
                  <a:fillRect l="-1657" t="-108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1971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So far we have discussed weight decay in terms of its effect on the optimization  of an abstract, general, quadratic cost function. How do these effects relate to  machine learning in particular? We can find out by studying linear regression, a  model for which the true cost function is quadratic and therefore amenable to the  same kind of analysis we have used so far. Applying the analysis again, we will  be able to obtain a special case of the same results, but with the solution now  phrased in terms of the training data. For linear regression, the cost function is  the sum of squared errors: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8" name="图片 7">
            <a:extLst>
              <a:ext uri="{FF2B5EF4-FFF2-40B4-BE49-F238E27FC236}">
                <a16:creationId xmlns:a16="http://schemas.microsoft.com/office/drawing/2014/main" id="{D63AD827-D970-40F7-9EEE-6B85682A5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791" y="5069783"/>
            <a:ext cx="7786275" cy="745028"/>
          </a:xfrm>
          <a:prstGeom prst="rect">
            <a:avLst/>
          </a:prstGeom>
        </p:spPr>
      </p:pic>
      <mc:AlternateContent xmlns:mc="http://schemas.openxmlformats.org/markup-compatibility/2006" xmlns:a14="http://schemas.microsoft.com/office/drawing/2010/main">
        <mc:Choice Requires="a14">
          <p:sp>
            <p:nvSpPr>
              <p:cNvPr id="9" name="标题 1">
                <a:extLst>
                  <a:ext uri="{FF2B5EF4-FFF2-40B4-BE49-F238E27FC236}">
                    <a16:creationId xmlns:a16="http://schemas.microsoft.com/office/drawing/2014/main" id="{D16985D6-25C6-4F83-BDD7-FA78515A6843}"/>
                  </a:ext>
                </a:extLst>
              </p:cNvPr>
              <p:cNvSpPr>
                <a:spLocks noGrp="1"/>
              </p:cNvSpPr>
              <p:nvPr>
                <p:ph type="title"/>
              </p:nvPr>
            </p:nvSpPr>
            <p:spPr>
              <a:xfrm>
                <a:off x="387439" y="133306"/>
                <a:ext cx="11409608" cy="729579"/>
              </a:xfrm>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9" name="标题 1">
                <a:extLst>
                  <a:ext uri="{FF2B5EF4-FFF2-40B4-BE49-F238E27FC236}">
                    <a16:creationId xmlns:a16="http://schemas.microsoft.com/office/drawing/2014/main" id="{D16985D6-25C6-4F83-BDD7-FA78515A6843}"/>
                  </a:ext>
                </a:extLst>
              </p:cNvPr>
              <p:cNvSpPr>
                <a:spLocks noGrp="1" noRot="1" noChangeAspect="1" noMove="1" noResize="1" noEditPoints="1" noAdjustHandles="1" noChangeArrowheads="1" noChangeShapeType="1" noTextEdit="1"/>
              </p:cNvSpPr>
              <p:nvPr>
                <p:ph type="title"/>
              </p:nvPr>
            </p:nvSpPr>
            <p:spPr>
              <a:xfrm>
                <a:off x="387439" y="133306"/>
                <a:ext cx="11409608" cy="729579"/>
              </a:xfrm>
              <a:blipFill>
                <a:blip r:embed="rId4"/>
                <a:stretch>
                  <a:fillRect l="-1657" t="-108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0602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When we add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𝐿</m:t>
                        </m:r>
                      </m:e>
                      <m:sup>
                        <m:r>
                          <a:rPr lang="en-US" altLang="zh-CN" sz="2600" b="0" i="1" smtClean="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regularization, the objective function changes to</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changes the normal equations for the solution from</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8" name="图片 7">
            <a:extLst>
              <a:ext uri="{FF2B5EF4-FFF2-40B4-BE49-F238E27FC236}">
                <a16:creationId xmlns:a16="http://schemas.microsoft.com/office/drawing/2014/main" id="{4762E74E-BC7D-4CB8-9274-C5301D423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941" y="1644556"/>
            <a:ext cx="8571729" cy="780587"/>
          </a:xfrm>
          <a:prstGeom prst="rect">
            <a:avLst/>
          </a:prstGeom>
        </p:spPr>
      </p:pic>
      <p:pic>
        <p:nvPicPr>
          <p:cNvPr id="10" name="图片 9">
            <a:extLst>
              <a:ext uri="{FF2B5EF4-FFF2-40B4-BE49-F238E27FC236}">
                <a16:creationId xmlns:a16="http://schemas.microsoft.com/office/drawing/2014/main" id="{8D3038D5-B1E7-4BF0-BD2D-403B10FCC9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5758" y="3206814"/>
            <a:ext cx="7761912" cy="654261"/>
          </a:xfrm>
          <a:prstGeom prst="rect">
            <a:avLst/>
          </a:prstGeom>
        </p:spPr>
      </p:pic>
      <p:pic>
        <p:nvPicPr>
          <p:cNvPr id="12" name="图片 11">
            <a:extLst>
              <a:ext uri="{FF2B5EF4-FFF2-40B4-BE49-F238E27FC236}">
                <a16:creationId xmlns:a16="http://schemas.microsoft.com/office/drawing/2014/main" id="{C8AB1842-1ECA-4636-B3D8-34A59EA978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3231" y="4706732"/>
            <a:ext cx="8338023" cy="654261"/>
          </a:xfrm>
          <a:prstGeom prst="rect">
            <a:avLst/>
          </a:prstGeom>
        </p:spPr>
      </p:pic>
      <mc:AlternateContent xmlns:mc="http://schemas.openxmlformats.org/markup-compatibility/2006" xmlns:a14="http://schemas.microsoft.com/office/drawing/2010/main">
        <mc:Choice Requires="a14">
          <p:sp>
            <p:nvSpPr>
              <p:cNvPr id="9" name="标题 1">
                <a:extLst>
                  <a:ext uri="{FF2B5EF4-FFF2-40B4-BE49-F238E27FC236}">
                    <a16:creationId xmlns:a16="http://schemas.microsoft.com/office/drawing/2014/main" id="{131DC870-FA12-49C5-85C3-C4C344ADB46F}"/>
                  </a:ext>
                </a:extLst>
              </p:cNvPr>
              <p:cNvSpPr>
                <a:spLocks noGrp="1"/>
              </p:cNvSpPr>
              <p:nvPr>
                <p:ph type="title"/>
              </p:nvPr>
            </p:nvSpPr>
            <p:spPr>
              <a:xfrm>
                <a:off x="387439" y="133306"/>
                <a:ext cx="11409608" cy="729579"/>
              </a:xfrm>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9" name="标题 1">
                <a:extLst>
                  <a:ext uri="{FF2B5EF4-FFF2-40B4-BE49-F238E27FC236}">
                    <a16:creationId xmlns:a16="http://schemas.microsoft.com/office/drawing/2014/main" id="{131DC870-FA12-49C5-85C3-C4C344ADB46F}"/>
                  </a:ext>
                </a:extLst>
              </p:cNvPr>
              <p:cNvSpPr>
                <a:spLocks noGrp="1" noRot="1" noChangeAspect="1" noMove="1" noResize="1" noEditPoints="1" noAdjustHandles="1" noChangeArrowheads="1" noChangeShapeType="1" noTextEdit="1"/>
              </p:cNvSpPr>
              <p:nvPr>
                <p:ph type="title"/>
              </p:nvPr>
            </p:nvSpPr>
            <p:spPr>
              <a:xfrm>
                <a:off x="387439" y="133306"/>
                <a:ext cx="11409608" cy="729579"/>
              </a:xfrm>
              <a:blipFill>
                <a:blip r:embed="rId7"/>
                <a:stretch>
                  <a:fillRect l="-1657" t="-108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833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matrix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𝑿</m:t>
                        </m:r>
                      </m:e>
                      <m:sup>
                        <m:r>
                          <m:rPr>
                            <m:sty m:val="p"/>
                          </m:rPr>
                          <a:rPr lang="en-US" altLang="zh-CN" sz="2600" i="0">
                            <a:latin typeface="Cambria Math" panose="02040503050406030204" pitchFamily="18" charset="0"/>
                            <a:cs typeface="Times New Roman" panose="02020603050405020304" pitchFamily="18" charset="0"/>
                          </a:rPr>
                          <m:t>T</m:t>
                        </m:r>
                      </m:sup>
                    </m:sSup>
                  </m:oMath>
                </a14:m>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 Eq.</a:t>
                </a:r>
                <a:r>
                  <a:rPr lang="en-US" altLang="zh-CN" sz="2600" dirty="0">
                    <a:solidFill>
                      <a:srgbClr val="FF0000"/>
                    </a:solidFill>
                    <a:latin typeface="Times New Roman" panose="02020603050405020304" pitchFamily="18" charset="0"/>
                    <a:cs typeface="Times New Roman" panose="02020603050405020304" pitchFamily="18" charset="0"/>
                  </a:rPr>
                  <a:t> 7.16 </a:t>
                </a:r>
                <a:r>
                  <a:rPr lang="en-US" altLang="zh-CN" sz="2600" dirty="0">
                    <a:latin typeface="Times New Roman" panose="02020603050405020304" pitchFamily="18" charset="0"/>
                    <a:cs typeface="Times New Roman" panose="02020603050405020304" pitchFamily="18" charset="0"/>
                  </a:rPr>
                  <a:t>is proportional to the covariance matrix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b="0" i="1" smtClean="0">
                            <a:latin typeface="Cambria Math" panose="02040503050406030204" pitchFamily="18" charset="0"/>
                            <a:cs typeface="Times New Roman" panose="02020603050405020304" pitchFamily="18" charset="0"/>
                          </a:rPr>
                          <m:t>1</m:t>
                        </m:r>
                      </m:num>
                      <m:den>
                        <m:r>
                          <m:rPr>
                            <m:sty m:val="p"/>
                          </m:rPr>
                          <a:rPr lang="en-US" altLang="zh-CN" sz="2600" i="1">
                            <a:latin typeface="Cambria Math" panose="02040503050406030204" pitchFamily="18" charset="0"/>
                            <a:cs typeface="Times New Roman" panose="02020603050405020304" pitchFamily="18" charset="0"/>
                          </a:rPr>
                          <m:t>m</m:t>
                        </m:r>
                      </m:den>
                    </m:f>
                    <m:sSup>
                      <m:sSupPr>
                        <m:ctrlPr>
                          <a:rPr lang="en-US" altLang="zh-CN" sz="2600"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𝑿</m:t>
                        </m:r>
                      </m:e>
                      <m:sup>
                        <m:r>
                          <m:rPr>
                            <m:sty m:val="p"/>
                          </m:rPr>
                          <a:rPr lang="en-US" altLang="zh-CN" sz="2600">
                            <a:latin typeface="Cambria Math" panose="02040503050406030204" pitchFamily="18" charset="0"/>
                            <a:cs typeface="Times New Roman" panose="02020603050405020304" pitchFamily="18" charset="0"/>
                          </a:rPr>
                          <m:t>T</m:t>
                        </m:r>
                      </m:sup>
                    </m:sSup>
                  </m:oMath>
                </a14:m>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  Using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regularization replaces this matrix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sSup>
                          <m:sSupPr>
                            <m:ctrlPr>
                              <a:rPr lang="en-US" altLang="zh-CN" sz="2600"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𝑿</m:t>
                            </m:r>
                          </m:e>
                          <m:sup>
                            <m:r>
                              <m:rPr>
                                <m:sty m:val="p"/>
                              </m:rPr>
                              <a:rPr lang="en-US" altLang="zh-CN" sz="2600">
                                <a:latin typeface="Cambria Math" panose="02040503050406030204" pitchFamily="18" charset="0"/>
                                <a:cs typeface="Times New Roman" panose="02020603050405020304" pitchFamily="18" charset="0"/>
                              </a:rPr>
                              <m:t>T</m:t>
                            </m:r>
                          </m:sup>
                        </m:sSup>
                        <m:r>
                          <m:rPr>
                            <m:nor/>
                          </m:rPr>
                          <a:rPr lang="en-US" altLang="zh-CN" sz="2600" b="1" i="1" dirty="0">
                            <a:latin typeface="Times New Roman" panose="02020603050405020304" pitchFamily="18" charset="0"/>
                            <a:cs typeface="Times New Roman" panose="02020603050405020304" pitchFamily="18" charset="0"/>
                          </a:rPr>
                          <m:t>X</m:t>
                        </m:r>
                        <m:r>
                          <m:rPr>
                            <m:nor/>
                          </m:rPr>
                          <a:rPr lang="en-US" altLang="zh-CN" sz="2600" dirty="0">
                            <a:latin typeface="Times New Roman" panose="02020603050405020304" pitchFamily="18" charset="0"/>
                            <a:cs typeface="Times New Roman" panose="02020603050405020304" pitchFamily="18" charset="0"/>
                          </a:rPr>
                          <m:t> </m:t>
                        </m:r>
                        <m:r>
                          <m:rPr>
                            <m:nor/>
                          </m:rPr>
                          <a:rPr lang="en-US" altLang="zh-CN" sz="2600" dirty="0">
                            <a:latin typeface="Times New Roman" panose="02020603050405020304" pitchFamily="18" charset="0"/>
                            <a:cs typeface="Times New Roman" panose="02020603050405020304" pitchFamily="18" charset="0"/>
                          </a:rPr>
                          <m:t>+ </m:t>
                        </m:r>
                        <m:r>
                          <m:rPr>
                            <m:nor/>
                          </m:rPr>
                          <a:rPr lang="en-US" altLang="zh-CN" sz="2600" i="1" dirty="0">
                            <a:latin typeface="Times New Roman" panose="02020603050405020304" pitchFamily="18" charset="0"/>
                            <a:cs typeface="Times New Roman" panose="02020603050405020304" pitchFamily="18" charset="0"/>
                          </a:rPr>
                          <m:t>α</m:t>
                        </m:r>
                        <m:r>
                          <m:rPr>
                            <m:nor/>
                          </m:rPr>
                          <a:rPr lang="en-US" altLang="zh-CN" sz="2600" b="1" i="1" dirty="0">
                            <a:latin typeface="Times New Roman" panose="02020603050405020304" pitchFamily="18" charset="0"/>
                            <a:cs typeface="Times New Roman" panose="02020603050405020304" pitchFamily="18" charset="0"/>
                          </a:rPr>
                          <m:t>I</m:t>
                        </m:r>
                        <m:r>
                          <m:rPr>
                            <m:nor/>
                          </m:rPr>
                          <a:rPr lang="en-US" altLang="zh-CN" sz="2600" b="1" i="1" dirty="0">
                            <a:latin typeface="Times New Roman" panose="02020603050405020304" pitchFamily="18" charset="0"/>
                            <a:cs typeface="Times New Roman" panose="02020603050405020304" pitchFamily="18" charset="0"/>
                          </a:rPr>
                          <m:t>)</m:t>
                        </m:r>
                      </m:e>
                      <m:sup>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𝟏</m:t>
                        </m:r>
                      </m:sup>
                    </m:sSup>
                  </m:oMath>
                </a14:m>
                <a:r>
                  <a:rPr lang="en-US" altLang="zh-CN" sz="2600" b="1" i="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Eq. </a:t>
                </a:r>
                <a:r>
                  <a:rPr lang="en-US" altLang="zh-CN" sz="2600" dirty="0">
                    <a:solidFill>
                      <a:srgbClr val="FF0000"/>
                    </a:solidFill>
                    <a:latin typeface="Times New Roman" panose="02020603050405020304" pitchFamily="18" charset="0"/>
                    <a:cs typeface="Times New Roman" panose="02020603050405020304" pitchFamily="18" charset="0"/>
                  </a:rPr>
                  <a:t>7.17</a:t>
                </a:r>
                <a:r>
                  <a:rPr lang="en-US" altLang="zh-CN" sz="2600" dirty="0">
                    <a:latin typeface="Times New Roman" panose="02020603050405020304" pitchFamily="18" charset="0"/>
                    <a:cs typeface="Times New Roman" panose="02020603050405020304" pitchFamily="18" charset="0"/>
                  </a:rPr>
                  <a:t>.  The new matrix is the same as the original one, but with the addition of α to the  diagonal. The diagonal entries of this matrix correspond to the variance of each  input feature. We can see that</a:t>
                </a:r>
                <a:r>
                  <a:rPr lang="en-US" altLang="zh-CN" sz="2400" dirty="0">
                    <a:cs typeface="Times New Roman" panose="02020603050405020304" pitchFamily="18" charset="0"/>
                  </a:rPr>
                  <a:t> </a:t>
                </a:r>
                <a14:m>
                  <m:oMath xmlns:m="http://schemas.openxmlformats.org/officeDocument/2006/math">
                    <m:sSup>
                      <m:sSupPr>
                        <m:ctrlPr>
                          <a:rPr lang="en-US" altLang="zh-CN" sz="2400" i="1" dirty="0">
                            <a:latin typeface="Cambria Math" panose="02040503050406030204" pitchFamily="18" charset="0"/>
                            <a:cs typeface="Times New Roman" panose="02020603050405020304" pitchFamily="18" charset="0"/>
                          </a:rPr>
                        </m:ctrlPr>
                      </m:sSupPr>
                      <m:e>
                        <m:r>
                          <a:rPr lang="en-US" altLang="zh-CN" sz="2400" dirty="0">
                            <a:latin typeface="Cambria Math" panose="02040503050406030204" pitchFamily="18" charset="0"/>
                            <a:cs typeface="Times New Roman" panose="02020603050405020304" pitchFamily="18" charset="0"/>
                          </a:rPr>
                          <m:t>𝐿</m:t>
                        </m:r>
                      </m:e>
                      <m:sup>
                        <m:r>
                          <a:rPr lang="en-US" altLang="zh-CN" sz="2400" dirty="0">
                            <a:latin typeface="Cambria Math" panose="02040503050406030204" pitchFamily="18" charset="0"/>
                            <a:cs typeface="Times New Roman" panose="02020603050405020304" pitchFamily="18" charset="0"/>
                          </a:rPr>
                          <m:t>2</m:t>
                        </m:r>
                      </m:sup>
                    </m:sSup>
                  </m:oMath>
                </a14:m>
                <a:r>
                  <a:rPr lang="en-US" altLang="zh-CN" sz="24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regularization causes the learning algorithm  to  perceive  the input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as having higher variance, which makes it shrink the  weights on features whose covariance with the output target is low compared to  this added variance.</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6" name="标题 1">
                <a:extLst>
                  <a:ext uri="{FF2B5EF4-FFF2-40B4-BE49-F238E27FC236}">
                    <a16:creationId xmlns:a16="http://schemas.microsoft.com/office/drawing/2014/main" id="{D124A3FF-18F3-4F46-991A-83F5C3A4A519}"/>
                  </a:ext>
                </a:extLst>
              </p:cNvPr>
              <p:cNvSpPr>
                <a:spLocks noGrp="1"/>
              </p:cNvSpPr>
              <p:nvPr>
                <p:ph type="title"/>
              </p:nvPr>
            </p:nvSpPr>
            <p:spPr>
              <a:xfrm>
                <a:off x="387439" y="133306"/>
                <a:ext cx="11409608" cy="729579"/>
              </a:xfrm>
            </p:spPr>
            <p:txBody>
              <a:bodyPr>
                <a:normAutofit/>
              </a:bodyPr>
              <a:lstStyle/>
              <a:p>
                <a:r>
                  <a:rPr lang="en-US" altLang="zh-CN" dirty="0"/>
                  <a:t>7.1.1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2</m:t>
                        </m:r>
                      </m:sup>
                    </m:sSup>
                  </m:oMath>
                </a14:m>
                <a:r>
                  <a:rPr lang="en-US" altLang="zh-CN" dirty="0"/>
                  <a:t> Parameter Regularization</a:t>
                </a:r>
                <a:endParaRPr lang="zh-CN" altLang="en-US" dirty="0"/>
              </a:p>
            </p:txBody>
          </p:sp>
        </mc:Choice>
        <mc:Fallback xmlns="">
          <p:sp>
            <p:nvSpPr>
              <p:cNvPr id="6" name="标题 1">
                <a:extLst>
                  <a:ext uri="{FF2B5EF4-FFF2-40B4-BE49-F238E27FC236}">
                    <a16:creationId xmlns:a16="http://schemas.microsoft.com/office/drawing/2014/main" id="{D124A3FF-18F3-4F46-991A-83F5C3A4A519}"/>
                  </a:ext>
                </a:extLst>
              </p:cNvPr>
              <p:cNvSpPr>
                <a:spLocks noGrp="1" noRot="1" noChangeAspect="1" noMove="1" noResize="1" noEditPoints="1" noAdjustHandles="1" noChangeArrowheads="1" noChangeShapeType="1" noTextEdit="1"/>
              </p:cNvSpPr>
              <p:nvPr>
                <p:ph type="title"/>
              </p:nvPr>
            </p:nvSpPr>
            <p:spPr>
              <a:xfrm>
                <a:off x="387439" y="133306"/>
                <a:ext cx="11409608" cy="729579"/>
              </a:xfrm>
              <a:blipFill>
                <a:blip r:embed="rId4"/>
                <a:stretch>
                  <a:fillRect l="-1657" t="-108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8958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While </a:t>
                </a:r>
                <a14:m>
                  <m:oMath xmlns:m="http://schemas.openxmlformats.org/officeDocument/2006/math">
                    <m:sSup>
                      <m:sSupPr>
                        <m:ctrlPr>
                          <a:rPr lang="en-US" altLang="zh-CN" i="1" dirty="0">
                            <a:latin typeface="Cambria Math" panose="02040503050406030204" pitchFamily="18" charset="0"/>
                            <a:cs typeface="Times New Roman" panose="02020603050405020304" pitchFamily="18" charset="0"/>
                          </a:rPr>
                        </m:ctrlPr>
                      </m:sSupPr>
                      <m:e>
                        <m:r>
                          <a:rPr lang="en-US" altLang="zh-CN" i="1" dirty="0">
                            <a:latin typeface="Cambria Math" panose="02040503050406030204" pitchFamily="18" charset="0"/>
                            <a:cs typeface="Times New Roman" panose="02020603050405020304" pitchFamily="18" charset="0"/>
                          </a:rPr>
                          <m:t>𝐿</m:t>
                        </m:r>
                      </m:e>
                      <m:sup>
                        <m:r>
                          <a:rPr lang="en-US" altLang="zh-CN" b="0" i="1" dirty="0" smtClean="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weight decay is the most common form of weight decay, there are other  ways to penalize the size of the model parameters. Another option is to use </a:t>
                </a:r>
                <a14:m>
                  <m:oMath xmlns:m="http://schemas.openxmlformats.org/officeDocument/2006/math">
                    <m:sSup>
                      <m:sSupPr>
                        <m:ctrlPr>
                          <a:rPr lang="en-US" altLang="zh-CN" i="1" dirty="0">
                            <a:latin typeface="Cambria Math" panose="02040503050406030204" pitchFamily="18" charset="0"/>
                            <a:cs typeface="Times New Roman" panose="02020603050405020304" pitchFamily="18" charset="0"/>
                          </a:rPr>
                        </m:ctrlPr>
                      </m:sSupPr>
                      <m:e>
                        <m:r>
                          <a:rPr lang="en-US" altLang="zh-CN" i="1" dirty="0">
                            <a:latin typeface="Cambria Math" panose="02040503050406030204" pitchFamily="18" charset="0"/>
                            <a:cs typeface="Times New Roman" panose="02020603050405020304" pitchFamily="18" charset="0"/>
                          </a:rPr>
                          <m:t>𝐿</m:t>
                        </m:r>
                      </m:e>
                      <m:sup>
                        <m:r>
                          <a:rPr lang="en-US" altLang="zh-CN" i="1"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regularization.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Formally,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𝐿</m:t>
                        </m:r>
                      </m:e>
                      <m:sup>
                        <m:r>
                          <a:rPr lang="en-US" altLang="zh-CN" sz="2600" b="0" i="1" smtClean="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regularization on the model parameter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is defined as: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that is, as the sum of absolute values of the individual parameters. We will  now discuss the effect of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regularization on the simple linear regression model,  with no bias parameter, that we studied in our analysis of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regularization. In  particular, we are interested in delineating the differences between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forms of regularization.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431C407F-8722-46A8-BE93-65A24534B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040" y="3110950"/>
            <a:ext cx="7108343" cy="553021"/>
          </a:xfrm>
          <a:prstGeom prst="rect">
            <a:avLst/>
          </a:prstGeom>
        </p:spPr>
      </p:pic>
      <mc:AlternateContent xmlns:mc="http://schemas.openxmlformats.org/markup-compatibility/2006" xmlns:a14="http://schemas.microsoft.com/office/drawing/2010/main">
        <mc:Choice Requires="a14">
          <p:sp>
            <p:nvSpPr>
              <p:cNvPr id="9" name="标题 1">
                <a:extLst>
                  <a:ext uri="{FF2B5EF4-FFF2-40B4-BE49-F238E27FC236}">
                    <a16:creationId xmlns:a16="http://schemas.microsoft.com/office/drawing/2014/main" id="{A9ECDC7D-053E-4F94-9000-32D8597AB90D}"/>
                  </a:ext>
                </a:extLst>
              </p:cNvPr>
              <p:cNvSpPr>
                <a:spLocks noGrp="1"/>
              </p:cNvSpPr>
              <p:nvPr>
                <p:ph type="title"/>
              </p:nvPr>
            </p:nvSpPr>
            <p:spPr>
              <a:xfrm>
                <a:off x="387439" y="133306"/>
                <a:ext cx="11409608" cy="729579"/>
              </a:xfrm>
            </p:spPr>
            <p:txBody>
              <a:bodyPr>
                <a:normAutofit/>
              </a:bodyPr>
              <a:lstStyle/>
              <a:p>
                <a:r>
                  <a:rPr lang="en-US" altLang="zh-CN" dirty="0"/>
                  <a:t>7.1.2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1</m:t>
                        </m:r>
                      </m:sup>
                    </m:sSup>
                  </m:oMath>
                </a14:m>
                <a:r>
                  <a:rPr lang="en-US" altLang="zh-CN" dirty="0"/>
                  <a:t> Regularization</a:t>
                </a:r>
                <a:endParaRPr lang="zh-CN" altLang="en-US" dirty="0"/>
              </a:p>
            </p:txBody>
          </p:sp>
        </mc:Choice>
        <mc:Fallback xmlns="">
          <p:sp>
            <p:nvSpPr>
              <p:cNvPr id="9" name="标题 1">
                <a:extLst>
                  <a:ext uri="{FF2B5EF4-FFF2-40B4-BE49-F238E27FC236}">
                    <a16:creationId xmlns:a16="http://schemas.microsoft.com/office/drawing/2014/main" id="{A9ECDC7D-053E-4F94-9000-32D8597AB90D}"/>
                  </a:ext>
                </a:extLst>
              </p:cNvPr>
              <p:cNvSpPr>
                <a:spLocks noGrp="1" noRot="1" noChangeAspect="1" noMove="1" noResize="1" noEditPoints="1" noAdjustHandles="1" noChangeArrowheads="1" noChangeShapeType="1" noTextEdit="1"/>
              </p:cNvSpPr>
              <p:nvPr>
                <p:ph type="title"/>
              </p:nvPr>
            </p:nvSpPr>
            <p:spPr>
              <a:xfrm>
                <a:off x="387439" y="133306"/>
                <a:ext cx="11409608" cy="729579"/>
              </a:xfrm>
              <a:blipFill>
                <a:blip r:embed="rId5"/>
                <a:stretch>
                  <a:fillRect l="-1657" t="-108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5152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1ECF7C26-41C8-4DA3-84B7-E1A43697352B}"/>
                  </a:ext>
                </a:extLst>
              </p:cNvPr>
              <p:cNvSpPr>
                <a:spLocks noGrp="1"/>
              </p:cNvSpPr>
              <p:nvPr>
                <p:ph type="title"/>
              </p:nvPr>
            </p:nvSpPr>
            <p:spPr/>
            <p:txBody>
              <a:bodyPr>
                <a:normAutofit/>
              </a:bodyPr>
              <a:lstStyle/>
              <a:p>
                <a:r>
                  <a:rPr lang="en-US" altLang="zh-CN" dirty="0"/>
                  <a:t>7.1.2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1</m:t>
                        </m:r>
                      </m:sup>
                    </m:sSup>
                  </m:oMath>
                </a14:m>
                <a:r>
                  <a:rPr lang="en-US" altLang="zh-CN" dirty="0"/>
                  <a:t> Regularization</a:t>
                </a:r>
                <a:endParaRPr lang="zh-CN" altLang="en-US" dirty="0"/>
              </a:p>
            </p:txBody>
          </p:sp>
        </mc:Choice>
        <mc:Fallback xmlns="">
          <p:sp>
            <p:nvSpPr>
              <p:cNvPr id="2" name="标题 1">
                <a:extLst>
                  <a:ext uri="{FF2B5EF4-FFF2-40B4-BE49-F238E27FC236}">
                    <a16:creationId xmlns:a16="http://schemas.microsoft.com/office/drawing/2014/main" id="{1ECF7C26-41C8-4DA3-84B7-E1A43697352B}"/>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As with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weight decay,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weight decay controls the strength  of the regularization by scaling the penalty using a positive Ω hyperparameter </a:t>
                </a:r>
                <a:r>
                  <a:rPr lang="en-US" altLang="zh-CN" sz="2600" i="1" dirty="0">
                    <a:latin typeface="Times New Roman" panose="02020603050405020304" pitchFamily="18" charset="0"/>
                    <a:cs typeface="Times New Roman" panose="02020603050405020304" pitchFamily="18" charset="0"/>
                  </a:rPr>
                  <a:t>α</a:t>
                </a:r>
                <a:r>
                  <a:rPr lang="en-US" altLang="zh-CN" sz="2600" dirty="0">
                    <a:latin typeface="Times New Roman" panose="02020603050405020304" pitchFamily="18" charset="0"/>
                    <a:cs typeface="Times New Roman" panose="02020603050405020304" pitchFamily="18" charset="0"/>
                  </a:rPr>
                  <a:t>.  Thus, the regularized objective function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𝑗</m:t>
                        </m:r>
                      </m:e>
                    </m:acc>
                  </m:oMath>
                </a14:m>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y) is given by</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with the corresponding gradient (actually, sub-gradient):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sign(</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is simply the sign of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applied element-wise.</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9009B914-12B0-46E6-ABE2-CA4A7190B3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8718" y="2570110"/>
            <a:ext cx="7287050" cy="619647"/>
          </a:xfrm>
          <a:prstGeom prst="rect">
            <a:avLst/>
          </a:prstGeom>
        </p:spPr>
      </p:pic>
      <p:pic>
        <p:nvPicPr>
          <p:cNvPr id="8" name="图片 7">
            <a:extLst>
              <a:ext uri="{FF2B5EF4-FFF2-40B4-BE49-F238E27FC236}">
                <a16:creationId xmlns:a16="http://schemas.microsoft.com/office/drawing/2014/main" id="{8909A926-C11C-4F7B-AA0F-C8B37D2F65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0155" y="3578776"/>
            <a:ext cx="7835613" cy="525712"/>
          </a:xfrm>
          <a:prstGeom prst="rect">
            <a:avLst/>
          </a:prstGeom>
        </p:spPr>
      </p:pic>
    </p:spTree>
    <p:extLst>
      <p:ext uri="{BB962C8B-B14F-4D97-AF65-F5344CB8AC3E}">
        <p14:creationId xmlns:p14="http://schemas.microsoft.com/office/powerpoint/2010/main" val="1341210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E913A6B-C94C-4641-9213-DA3FA46A459B}"/>
                  </a:ext>
                </a:extLst>
              </p:cNvPr>
              <p:cNvSpPr>
                <a:spLocks noGrp="1"/>
              </p:cNvSpPr>
              <p:nvPr>
                <p:ph type="title"/>
              </p:nvPr>
            </p:nvSpPr>
            <p:spPr/>
            <p:txBody>
              <a:bodyPr/>
              <a:lstStyle/>
              <a:p>
                <a:r>
                  <a:rPr lang="en-US" altLang="zh-CN" dirty="0"/>
                  <a:t>7.1.2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1</m:t>
                        </m:r>
                      </m:sup>
                    </m:sSup>
                  </m:oMath>
                </a14:m>
                <a:r>
                  <a:rPr lang="en-US" altLang="zh-CN" dirty="0"/>
                  <a:t> Regularization</a:t>
                </a:r>
                <a:endParaRPr lang="zh-CN" altLang="en-US" dirty="0"/>
              </a:p>
            </p:txBody>
          </p:sp>
        </mc:Choice>
        <mc:Fallback xmlns="">
          <p:sp>
            <p:nvSpPr>
              <p:cNvPr id="2" name="标题 1">
                <a:extLst>
                  <a:ext uri="{FF2B5EF4-FFF2-40B4-BE49-F238E27FC236}">
                    <a16:creationId xmlns:a16="http://schemas.microsoft.com/office/drawing/2014/main" id="{7E913A6B-C94C-4641-9213-DA3FA46A459B}"/>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By inspecting Eq. </a:t>
                </a:r>
                <a:r>
                  <a:rPr lang="en-US" altLang="zh-CN" sz="2600" dirty="0">
                    <a:solidFill>
                      <a:srgbClr val="FF0000"/>
                    </a:solidFill>
                    <a:latin typeface="Times New Roman" panose="02020603050405020304" pitchFamily="18" charset="0"/>
                    <a:cs typeface="Times New Roman" panose="02020603050405020304" pitchFamily="18" charset="0"/>
                  </a:rPr>
                  <a:t>7.20</a:t>
                </a:r>
                <a:r>
                  <a:rPr lang="en-US" altLang="zh-CN" sz="2600" dirty="0">
                    <a:latin typeface="Times New Roman" panose="02020603050405020304" pitchFamily="18" charset="0"/>
                    <a:cs typeface="Times New Roman" panose="02020603050405020304" pitchFamily="18" charset="0"/>
                  </a:rPr>
                  <a:t>, we can see immediately that the effect of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regularization  is quite different from that of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regularization. Specifically, we can  see that the regularization contribution to the gradient no longer scales linearly  with each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𝑤</m:t>
                        </m:r>
                      </m:e>
                      <m:sub>
                        <m:r>
                          <a:rPr lang="en-US" altLang="zh-CN" sz="2400" b="0" i="1" dirty="0"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instead it is a constant factor with a sign equal to sign(</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𝑤</m:t>
                        </m:r>
                      </m:e>
                      <m:sub>
                        <m:r>
                          <a:rPr lang="en-US" altLang="zh-CN" sz="2400" b="0" i="1" dirty="0"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One  consequence of this form of the gradient is that we will not necessarily see clean  algebraic solutions to quadratic approximations of </a:t>
                </a:r>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t>
                </a:r>
                <a:r>
                  <a:rPr lang="en-US" altLang="zh-CN" sz="2600" b="1"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as we did for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regularization.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Our simple linear model has a quadratic cost function that we can represent  via its Taylor series. Alternately, we could imagine that this is a truncated Taylor  series approximating the cost function of a more sophisticated model.</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909023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4D1B029-D39F-43B2-A66C-F3DA68D965ED}"/>
                  </a:ext>
                </a:extLst>
              </p:cNvPr>
              <p:cNvSpPr>
                <a:spLocks noGrp="1"/>
              </p:cNvSpPr>
              <p:nvPr>
                <p:ph type="title"/>
              </p:nvPr>
            </p:nvSpPr>
            <p:spPr/>
            <p:txBody>
              <a:bodyPr/>
              <a:lstStyle/>
              <a:p>
                <a:r>
                  <a:rPr lang="en-US" altLang="zh-CN" dirty="0"/>
                  <a:t>7.1.2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1</m:t>
                        </m:r>
                      </m:sup>
                    </m:sSup>
                  </m:oMath>
                </a14:m>
                <a:r>
                  <a:rPr lang="en-US" altLang="zh-CN" dirty="0"/>
                  <a:t> Regularization</a:t>
                </a:r>
                <a:endParaRPr lang="zh-CN" altLang="en-US" dirty="0"/>
              </a:p>
            </p:txBody>
          </p:sp>
        </mc:Choice>
        <mc:Fallback xmlns="">
          <p:sp>
            <p:nvSpPr>
              <p:cNvPr id="2" name="标题 1">
                <a:extLst>
                  <a:ext uri="{FF2B5EF4-FFF2-40B4-BE49-F238E27FC236}">
                    <a16:creationId xmlns:a16="http://schemas.microsoft.com/office/drawing/2014/main" id="{24D1B029-D39F-43B2-A66C-F3DA68D965ED}"/>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buNone/>
                </a:pPr>
                <a:r>
                  <a:rPr lang="en-US" altLang="zh-CN" sz="2600" dirty="0">
                    <a:latin typeface="Times New Roman" panose="02020603050405020304" pitchFamily="18" charset="0"/>
                    <a:cs typeface="Times New Roman" panose="02020603050405020304" pitchFamily="18" charset="0"/>
                  </a:rPr>
                  <a:t>The gradient in this setting is given by</a:t>
                </a:r>
              </a:p>
              <a:p>
                <a:pPr marL="0" indent="0" algn="just">
                  <a:buNone/>
                </a:pPr>
                <a:endParaRPr lang="en-US" altLang="zh-CN" sz="2600" dirty="0">
                  <a:latin typeface="Times New Roman" panose="02020603050405020304" pitchFamily="18" charset="0"/>
                  <a:cs typeface="Times New Roman" panose="02020603050405020304" pitchFamily="18" charset="0"/>
                </a:endParaRPr>
              </a:p>
              <a:p>
                <a:pPr marL="0" indent="0" algn="just">
                  <a:buNone/>
                </a:pPr>
                <a:r>
                  <a:rPr lang="en-US" altLang="zh-CN" sz="2600" dirty="0">
                    <a:latin typeface="Times New Roman" panose="02020603050405020304" pitchFamily="18" charset="0"/>
                    <a:cs typeface="Times New Roman" panose="02020603050405020304" pitchFamily="18" charset="0"/>
                  </a:rPr>
                  <a:t>where, again,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is the Hessian matrix of </a:t>
                </a:r>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with respect to </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evaluated at </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𝑤</m:t>
                        </m:r>
                      </m:e>
                      <m:sup>
                        <m:r>
                          <a:rPr lang="en-US" altLang="zh-CN" sz="2400" i="1">
                            <a:latin typeface="Cambria Math" panose="02040503050406030204" pitchFamily="18" charset="0"/>
                            <a:cs typeface="Times New Roman" panose="02020603050405020304" pitchFamily="18" charset="0"/>
                          </a:rPr>
                          <m:t>∗</m:t>
                        </m:r>
                      </m:sup>
                    </m:sSup>
                  </m:oMath>
                </a14:m>
                <a:r>
                  <a:rPr lang="en-US" altLang="zh-CN" sz="24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Because the</a:t>
                </a:r>
                <a:r>
                  <a:rPr lang="en-US" altLang="zh-CN" sz="2600" dirty="0">
                    <a:cs typeface="Times New Roman" panose="02020603050405020304" pitchFamily="18" charset="0"/>
                  </a:rPr>
                  <a:t>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penalty does not admit clean algebraic expressions in the case  of a fully general Hessian, we will also make the further simplifying assumption  that the Hessian is diagonal,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 </a:t>
                </a:r>
                <a:r>
                  <a:rPr lang="en-US" altLang="zh-CN" sz="2600" dirty="0" err="1">
                    <a:latin typeface="Times New Roman" panose="02020603050405020304" pitchFamily="18" charset="0"/>
                    <a:cs typeface="Times New Roman" panose="02020603050405020304" pitchFamily="18" charset="0"/>
                  </a:rPr>
                  <a:t>diag</a:t>
                </a:r>
                <a:r>
                  <a:rPr lang="en-US" altLang="zh-CN" sz="26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dirty="0">
                            <a:latin typeface="Cambria Math" panose="02040503050406030204" pitchFamily="18" charset="0"/>
                            <a:cs typeface="Times New Roman" panose="02020603050405020304" pitchFamily="18" charset="0"/>
                          </a:rPr>
                          <m:t>𝐻</m:t>
                        </m:r>
                      </m:e>
                      <m:sub>
                        <m:r>
                          <a:rPr lang="en-US" altLang="zh-CN" sz="2600" dirty="0">
                            <a:latin typeface="Cambria Math" panose="02040503050406030204" pitchFamily="18" charset="0"/>
                            <a:cs typeface="Times New Roman" panose="02020603050405020304" pitchFamily="18" charset="0"/>
                          </a:rPr>
                          <m:t>1</m:t>
                        </m:r>
                        <m:r>
                          <a:rPr lang="en-US" altLang="zh-CN" sz="2600" dirty="0">
                            <a:latin typeface="Cambria Math" panose="02040503050406030204" pitchFamily="18" charset="0"/>
                            <a:cs typeface="Times New Roman" panose="02020603050405020304" pitchFamily="18" charset="0"/>
                          </a:rPr>
                          <m:t>,</m:t>
                        </m:r>
                        <m:r>
                          <a:rPr lang="en-US" altLang="zh-CN" sz="2600" dirty="0">
                            <a:latin typeface="Cambria Math" panose="02040503050406030204" pitchFamily="18" charset="0"/>
                            <a:cs typeface="Times New Roman" panose="02020603050405020304" pitchFamily="18" charset="0"/>
                          </a:rPr>
                          <m:t>1</m:t>
                        </m:r>
                      </m:sub>
                    </m:sSub>
                    <m:r>
                      <a:rPr lang="en-US" altLang="zh-CN" sz="2600"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 . . ,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dirty="0">
                            <a:latin typeface="Cambria Math" panose="02040503050406030204" pitchFamily="18" charset="0"/>
                            <a:cs typeface="Times New Roman" panose="02020603050405020304" pitchFamily="18" charset="0"/>
                          </a:rPr>
                          <m:t>𝐻</m:t>
                        </m:r>
                      </m:e>
                      <m:sub>
                        <m:r>
                          <a:rPr lang="en-US" altLang="zh-CN" sz="2600" dirty="0">
                            <a:latin typeface="Cambria Math" panose="02040503050406030204" pitchFamily="18" charset="0"/>
                            <a:cs typeface="Times New Roman" panose="02020603050405020304" pitchFamily="18" charset="0"/>
                          </a:rPr>
                          <m:t>𝑛</m:t>
                        </m:r>
                        <m:r>
                          <a:rPr lang="en-US" altLang="zh-CN" sz="2600" dirty="0">
                            <a:latin typeface="Cambria Math" panose="02040503050406030204" pitchFamily="18" charset="0"/>
                            <a:cs typeface="Times New Roman" panose="02020603050405020304" pitchFamily="18" charset="0"/>
                          </a:rPr>
                          <m:t>,</m:t>
                        </m:r>
                        <m:r>
                          <a:rPr lang="en-US" altLang="zh-CN" sz="2600" dirty="0">
                            <a:latin typeface="Cambria Math" panose="02040503050406030204" pitchFamily="18" charset="0"/>
                            <a:cs typeface="Times New Roman" panose="02020603050405020304" pitchFamily="18" charset="0"/>
                          </a:rPr>
                          <m:t>𝑛</m:t>
                        </m:r>
                      </m:sub>
                    </m:sSub>
                    <m:r>
                      <a:rPr lang="en-US" altLang="zh-CN" sz="2600"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where each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dirty="0">
                            <a:latin typeface="Cambria Math" panose="02040503050406030204" pitchFamily="18" charset="0"/>
                            <a:cs typeface="Times New Roman" panose="02020603050405020304" pitchFamily="18" charset="0"/>
                          </a:rPr>
                          <m:t>𝐻</m:t>
                        </m:r>
                      </m:e>
                      <m:sub>
                        <m:r>
                          <a:rPr lang="en-US" altLang="zh-CN" sz="2600" b="0" i="1" dirty="0" smtClean="0">
                            <a:latin typeface="Cambria Math" panose="02040503050406030204" pitchFamily="18" charset="0"/>
                            <a:cs typeface="Times New Roman" panose="02020603050405020304" pitchFamily="18" charset="0"/>
                          </a:rPr>
                          <m:t>𝑖</m:t>
                        </m:r>
                        <m:r>
                          <a:rPr lang="en-US" altLang="zh-CN" sz="2600" b="0" i="0"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𝑖</m:t>
                        </m:r>
                      </m:sub>
                    </m:sSub>
                    <m:r>
                      <a:rPr lang="en-US" altLang="zh-CN" sz="2600"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&gt; 0.  This assumption holds if the data for the linear regression problem has been  preprocessed to remove all correlation between the input features, which may be  accomplished using PCA.</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A5F0E1AC-A536-48DA-92CC-3F76EC5F6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2342" y="1774585"/>
            <a:ext cx="6379802" cy="483497"/>
          </a:xfrm>
          <a:prstGeom prst="rect">
            <a:avLst/>
          </a:prstGeom>
        </p:spPr>
      </p:pic>
    </p:spTree>
    <p:extLst>
      <p:ext uri="{BB962C8B-B14F-4D97-AF65-F5344CB8AC3E}">
        <p14:creationId xmlns:p14="http://schemas.microsoft.com/office/powerpoint/2010/main" val="273302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49B24F84-7DC5-41EA-B895-88501B13B7F3}"/>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 Regularization for Deep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 central problem in machine learning is how to make an algorithm that will  perform well not just on the training data, but also on new inputs. Many strategies  used in machine learning are explicitly designed to reduce the test error, possibly  at the expense of increased training error. These strategies are known collectively  as regularization. As we will see there are a great many forms of regularization  available to the deep learning practitioner. In fact, developing more effective  regularization strategies has been one of the major research efforts in the field.</a:t>
            </a:r>
          </a:p>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Chapter </a:t>
            </a:r>
            <a:r>
              <a:rPr lang="en-US" altLang="zh-CN" sz="2600" dirty="0">
                <a:solidFill>
                  <a:srgbClr val="FF0000"/>
                </a:solidFill>
                <a:latin typeface="Times New Roman" panose="02020603050405020304" pitchFamily="18" charset="0"/>
                <a:cs typeface="Times New Roman" panose="02020603050405020304" pitchFamily="18" charset="0"/>
              </a:rPr>
              <a:t>5</a:t>
            </a:r>
            <a:r>
              <a:rPr lang="en-US" altLang="zh-CN" sz="2600" dirty="0">
                <a:latin typeface="Times New Roman" panose="02020603050405020304" pitchFamily="18" charset="0"/>
                <a:cs typeface="Times New Roman" panose="02020603050405020304" pitchFamily="18" charset="0"/>
              </a:rPr>
              <a:t> introduced the basic concepts of generalization, underfitting, overfitting, bias, variance and regularization. If you are not already familiar with these notions, please refer to that chapter before continuing with this one.</a:t>
            </a:r>
            <a:endParaRPr lang="zh-CN" altLang="en-US"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81745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C674635-8F67-4C86-87C6-324B96E42448}"/>
                  </a:ext>
                </a:extLst>
              </p:cNvPr>
              <p:cNvSpPr>
                <a:spLocks noGrp="1"/>
              </p:cNvSpPr>
              <p:nvPr>
                <p:ph type="title"/>
              </p:nvPr>
            </p:nvSpPr>
            <p:spPr/>
            <p:txBody>
              <a:bodyPr/>
              <a:lstStyle/>
              <a:p>
                <a:r>
                  <a:rPr lang="en-US" altLang="zh-CN" dirty="0"/>
                  <a:t>7.1.2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1</m:t>
                        </m:r>
                      </m:sup>
                    </m:sSup>
                  </m:oMath>
                </a14:m>
                <a:r>
                  <a:rPr lang="en-US" altLang="zh-CN" dirty="0"/>
                  <a:t> Regularization</a:t>
                </a:r>
                <a:endParaRPr lang="zh-CN" altLang="en-US" dirty="0"/>
              </a:p>
            </p:txBody>
          </p:sp>
        </mc:Choice>
        <mc:Fallback xmlns="">
          <p:sp>
            <p:nvSpPr>
              <p:cNvPr id="2" name="标题 1">
                <a:extLst>
                  <a:ext uri="{FF2B5EF4-FFF2-40B4-BE49-F238E27FC236}">
                    <a16:creationId xmlns:a16="http://schemas.microsoft.com/office/drawing/2014/main" id="{EC674635-8F67-4C86-87C6-324B96E42448}"/>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Our quadratic approximation of the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regularized objective function decomposes  into a sum over the parameters:</a:t>
                </a:r>
              </a:p>
              <a:p>
                <a:pPr marL="0" indent="0" algn="just">
                  <a:lnSpc>
                    <a:spcPct val="125000"/>
                  </a:lnSpc>
                  <a:buNone/>
                </a:pPr>
                <a:endParaRPr lang="en-US" altLang="zh-CN" sz="2600" dirty="0">
                  <a:latin typeface="Times New Roman" panose="02020603050405020304" pitchFamily="18" charset="0"/>
                  <a:cs typeface="Times New Roman" panose="02020603050405020304" pitchFamily="18" charset="0"/>
                </a:endParaRPr>
              </a:p>
              <a:p>
                <a:pPr marL="0" indent="0" algn="just">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buNone/>
                </a:pPr>
                <a:r>
                  <a:rPr lang="en-US" altLang="zh-CN" sz="2600" dirty="0">
                    <a:latin typeface="Times New Roman" panose="02020603050405020304" pitchFamily="18" charset="0"/>
                    <a:cs typeface="Times New Roman" panose="02020603050405020304" pitchFamily="18" charset="0"/>
                  </a:rPr>
                  <a:t>The problem of minimizing this approximate cost function has an analytical solution (for each dimension </a:t>
                </a:r>
                <a:r>
                  <a:rPr lang="en-US" altLang="zh-CN" sz="2600" dirty="0" err="1">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with the following form:</a:t>
                </a:r>
              </a:p>
              <a:p>
                <a:pPr marL="0" indent="0" algn="just">
                  <a:lnSpc>
                    <a:spcPct val="125000"/>
                  </a:lnSpc>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846305E6-2213-44F4-BA5C-9184CDFB5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9051" y="2344398"/>
            <a:ext cx="8867887" cy="703608"/>
          </a:xfrm>
          <a:prstGeom prst="rect">
            <a:avLst/>
          </a:prstGeom>
        </p:spPr>
      </p:pic>
      <p:pic>
        <p:nvPicPr>
          <p:cNvPr id="9" name="图片 8">
            <a:extLst>
              <a:ext uri="{FF2B5EF4-FFF2-40B4-BE49-F238E27FC236}">
                <a16:creationId xmlns:a16="http://schemas.microsoft.com/office/drawing/2014/main" id="{6488D6FB-023E-455A-BDB4-F63D43D904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1179" y="4578529"/>
            <a:ext cx="7435903" cy="823440"/>
          </a:xfrm>
          <a:prstGeom prst="rect">
            <a:avLst/>
          </a:prstGeom>
        </p:spPr>
      </p:pic>
    </p:spTree>
    <p:extLst>
      <p:ext uri="{BB962C8B-B14F-4D97-AF65-F5344CB8AC3E}">
        <p14:creationId xmlns:p14="http://schemas.microsoft.com/office/powerpoint/2010/main" val="1773524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885E7D0-05B5-4F68-A442-C99514B84712}"/>
                  </a:ext>
                </a:extLst>
              </p:cNvPr>
              <p:cNvSpPr>
                <a:spLocks noGrp="1"/>
              </p:cNvSpPr>
              <p:nvPr>
                <p:ph type="title"/>
              </p:nvPr>
            </p:nvSpPr>
            <p:spPr/>
            <p:txBody>
              <a:bodyPr/>
              <a:lstStyle/>
              <a:p>
                <a:r>
                  <a:rPr lang="en-US" altLang="zh-CN" dirty="0"/>
                  <a:t>7.1.2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1</m:t>
                        </m:r>
                      </m:sup>
                    </m:sSup>
                  </m:oMath>
                </a14:m>
                <a:r>
                  <a:rPr lang="en-US" altLang="zh-CN" dirty="0"/>
                  <a:t> Regularization</a:t>
                </a:r>
                <a:endParaRPr lang="zh-CN" altLang="en-US" dirty="0"/>
              </a:p>
            </p:txBody>
          </p:sp>
        </mc:Choice>
        <mc:Fallback xmlns="">
          <p:sp>
            <p:nvSpPr>
              <p:cNvPr id="2" name="标题 1">
                <a:extLst>
                  <a:ext uri="{FF2B5EF4-FFF2-40B4-BE49-F238E27FC236}">
                    <a16:creationId xmlns:a16="http://schemas.microsoft.com/office/drawing/2014/main" id="{D885E7D0-05B5-4F68-A442-C99514B84712}"/>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Consider the situation where </a:t>
                </a:r>
                <a14:m>
                  <m:oMath xmlns:m="http://schemas.openxmlformats.org/officeDocument/2006/math">
                    <m:sSubSup>
                      <m:sSubSupPr>
                        <m:ctrlPr>
                          <a:rPr lang="en-US" altLang="zh-CN" sz="2600" i="1" smtClean="0">
                            <a:latin typeface="Cambria Math" panose="02040503050406030204" pitchFamily="18" charset="0"/>
                            <a:cs typeface="Times New Roman" panose="02020603050405020304" pitchFamily="18" charset="0"/>
                          </a:rPr>
                        </m:ctrlPr>
                      </m:sSubSupPr>
                      <m:e>
                        <m:r>
                          <a:rPr lang="en-US" altLang="zh-CN" sz="2600" b="0" i="1" smtClean="0">
                            <a:latin typeface="Cambria Math" panose="02040503050406030204" pitchFamily="18" charset="0"/>
                            <a:cs typeface="Times New Roman" panose="02020603050405020304" pitchFamily="18" charset="0"/>
                          </a:rPr>
                          <m:t>𝑤</m:t>
                        </m:r>
                      </m:e>
                      <m:sub>
                        <m:r>
                          <a:rPr lang="en-US" altLang="zh-CN" sz="2600" b="0" i="1" smtClean="0">
                            <a:latin typeface="Cambria Math" panose="02040503050406030204" pitchFamily="18" charset="0"/>
                            <a:cs typeface="Times New Roman" panose="02020603050405020304" pitchFamily="18" charset="0"/>
                          </a:rPr>
                          <m:t>𝑖</m:t>
                        </m:r>
                      </m:sub>
                      <m:sup>
                        <m:r>
                          <a:rPr lang="en-US" altLang="zh-CN" sz="2600" b="0" i="1" smtClean="0">
                            <a:latin typeface="Cambria Math" panose="02040503050406030204" pitchFamily="18" charset="0"/>
                            <a:cs typeface="Times New Roman" panose="02020603050405020304" pitchFamily="18" charset="0"/>
                          </a:rPr>
                          <m:t>∗</m:t>
                        </m:r>
                      </m:sup>
                    </m:sSubSup>
                    <m:r>
                      <a:rPr lang="en-US" altLang="zh-CN" sz="2600" b="0" i="1" smtClean="0">
                        <a:latin typeface="Cambria Math" panose="02040503050406030204" pitchFamily="18" charset="0"/>
                        <a:cs typeface="Times New Roman" panose="02020603050405020304" pitchFamily="18" charset="0"/>
                      </a:rPr>
                      <m:t>&gt;</m:t>
                    </m:r>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for all </a:t>
                </a:r>
                <a:r>
                  <a:rPr lang="en-US" altLang="zh-CN" sz="2600" i="1" dirty="0" err="1">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There are two possible outcomes</a:t>
                </a:r>
                <a:r>
                  <a:rPr lang="zh-CN" altLang="en-US" sz="2600" dirty="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cs typeface="Times New Roman" panose="02020603050405020304" pitchFamily="18" charset="0"/>
                </a:endParaRPr>
              </a:p>
              <a:p>
                <a:pPr marL="514350" indent="-514350" algn="just">
                  <a:lnSpc>
                    <a:spcPct val="125000"/>
                  </a:lnSpc>
                  <a:buFont typeface="+mj-lt"/>
                  <a:buAutoNum type="arabicPeriod"/>
                </a:pPr>
                <a14:m>
                  <m:oMath xmlns:m="http://schemas.openxmlformats.org/officeDocument/2006/math">
                    <m:sSubSup>
                      <m:sSubSupPr>
                        <m:ctrlPr>
                          <a:rPr lang="en-US" altLang="zh-CN" sz="2600" i="1">
                            <a:latin typeface="Cambria Math" panose="02040503050406030204" pitchFamily="18" charset="0"/>
                            <a:cs typeface="Times New Roman" panose="02020603050405020304" pitchFamily="18" charset="0"/>
                          </a:rPr>
                        </m:ctrlPr>
                      </m:sSubSupPr>
                      <m:e>
                        <m:r>
                          <m:rPr>
                            <m:sty m:val="p"/>
                          </m:rPr>
                          <a:rPr lang="en-US" altLang="zh-CN" sz="2600" i="1">
                            <a:latin typeface="Cambria Math" panose="02040503050406030204" pitchFamily="18" charset="0"/>
                            <a:cs typeface="Times New Roman" panose="02020603050405020304" pitchFamily="18" charset="0"/>
                          </a:rPr>
                          <m:t>w</m:t>
                        </m:r>
                      </m:e>
                      <m:sub>
                        <m:r>
                          <a:rPr lang="en-US" altLang="zh-CN" sz="2600" i="1">
                            <a:latin typeface="Cambria Math" panose="02040503050406030204" pitchFamily="18" charset="0"/>
                            <a:cs typeface="Times New Roman" panose="02020603050405020304" pitchFamily="18" charset="0"/>
                          </a:rPr>
                          <m:t>𝑖</m:t>
                        </m:r>
                      </m:sub>
                      <m:sup>
                        <m:r>
                          <a:rPr lang="en-US" altLang="zh-CN" sz="2600" i="1">
                            <a:latin typeface="Cambria Math" panose="02040503050406030204" pitchFamily="18" charset="0"/>
                            <a:cs typeface="Times New Roman" panose="02020603050405020304" pitchFamily="18" charset="0"/>
                          </a:rPr>
                          <m:t>∗</m:t>
                        </m:r>
                      </m:sup>
                    </m:sSubSup>
                  </m:oMath>
                </a14:m>
                <a:r>
                  <a:rPr lang="en-US" altLang="zh-CN" sz="26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2600" i="1">
                            <a:latin typeface="Cambria Math" panose="02040503050406030204" pitchFamily="18" charset="0"/>
                            <a:cs typeface="Times New Roman" panose="02020603050405020304" pitchFamily="18" charset="0"/>
                          </a:rPr>
                        </m:ctrlPr>
                      </m:fPr>
                      <m:num>
                        <m:r>
                          <m:rPr>
                            <m:nor/>
                          </m:rPr>
                          <a:rPr lang="el-GR" altLang="zh-CN" sz="2600" i="1"/>
                          <m:t>α</m:t>
                        </m:r>
                      </m:num>
                      <m:den>
                        <m:sSub>
                          <m:sSubPr>
                            <m:ctrlPr>
                              <a:rPr lang="en-US" altLang="zh-CN" sz="2600" i="1" dirty="0">
                                <a:latin typeface="Cambria Math" panose="02040503050406030204" pitchFamily="18" charset="0"/>
                                <a:cs typeface="Times New Roman" panose="02020603050405020304" pitchFamily="18" charset="0"/>
                              </a:rPr>
                            </m:ctrlPr>
                          </m:sSubPr>
                          <m:e>
                            <m:r>
                              <m:rPr>
                                <m:sty m:val="p"/>
                              </m:rPr>
                              <a:rPr lang="en-US" altLang="zh-CN" sz="2600" dirty="0">
                                <a:latin typeface="Cambria Math" panose="02040503050406030204" pitchFamily="18" charset="0"/>
                                <a:cs typeface="Times New Roman" panose="02020603050405020304" pitchFamily="18" charset="0"/>
                              </a:rPr>
                              <m:t>H</m:t>
                            </m:r>
                          </m:e>
                          <m:sub>
                            <m:r>
                              <a:rPr lang="en-US" altLang="zh-CN" sz="2600" b="0" i="1" dirty="0" smtClean="0">
                                <a:latin typeface="Cambria Math" panose="02040503050406030204" pitchFamily="18" charset="0"/>
                                <a:cs typeface="Times New Roman" panose="02020603050405020304" pitchFamily="18" charset="0"/>
                              </a:rPr>
                              <m:t>𝑖</m:t>
                            </m:r>
                            <m:r>
                              <a:rPr lang="en-US" altLang="zh-CN" sz="2600" b="0"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𝑖</m:t>
                            </m:r>
                          </m:sub>
                        </m:sSub>
                      </m:den>
                    </m:f>
                  </m:oMath>
                </a14:m>
                <a:r>
                  <a:rPr lang="en-US" altLang="zh-CN" sz="2600" dirty="0">
                    <a:latin typeface="Times New Roman" panose="02020603050405020304" pitchFamily="18" charset="0"/>
                    <a:cs typeface="Times New Roman" panose="02020603050405020304" pitchFamily="18" charset="0"/>
                  </a:rPr>
                  <a:t>. Here the optimal value of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𝑤</m:t>
                        </m:r>
                      </m:e>
                      <m:sub>
                        <m:r>
                          <a:rPr lang="en-US" altLang="zh-CN" sz="2600" i="1" dirty="0">
                            <a:latin typeface="Cambria Math" panose="02040503050406030204" pitchFamily="18" charset="0"/>
                            <a:cs typeface="Times New Roman" panose="02020603050405020304" pitchFamily="18" charset="0"/>
                          </a:rPr>
                          <m:t>𝑖</m:t>
                        </m:r>
                      </m:sub>
                    </m:sSub>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under the regularized objective is  simply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𝑤</m:t>
                        </m:r>
                      </m:e>
                      <m:sub>
                        <m:r>
                          <a:rPr lang="en-US" altLang="zh-CN" sz="2600" i="1" dirty="0">
                            <a:latin typeface="Cambria Math" panose="02040503050406030204" pitchFamily="18" charset="0"/>
                            <a:cs typeface="Times New Roman" panose="02020603050405020304" pitchFamily="18" charset="0"/>
                          </a:rPr>
                          <m:t>𝑖</m:t>
                        </m:r>
                      </m:sub>
                    </m:sSub>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0. This occurs because the contribution of </a:t>
                </a:r>
                <a:r>
                  <a:rPr lang="en-US" altLang="zh-CN" sz="2600" i="1" dirty="0">
                    <a:latin typeface="Times New Roman" panose="02020603050405020304" pitchFamily="18" charset="0"/>
                    <a:cs typeface="Times New Roman" panose="02020603050405020304" pitchFamily="18" charset="0"/>
                  </a:rPr>
                  <a:t>J</a:t>
                </a:r>
                <a:r>
                  <a:rPr lang="en-US" altLang="zh-CN" sz="2600" dirty="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to the  regularized objective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panose="02040503050406030204" pitchFamily="18" charset="0"/>
                            <a:cs typeface="Times New Roman" panose="02020603050405020304" pitchFamily="18" charset="0"/>
                          </a:rPr>
                          <m:t>𝑗</m:t>
                        </m:r>
                      </m:e>
                    </m:acc>
                  </m:oMath>
                </a14:m>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is overwhelmed in direction </a:t>
                </a:r>
                <a:r>
                  <a:rPr lang="en-US" altLang="zh-CN" sz="2600" dirty="0" err="1">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by the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regularization which pushes the value of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𝑤</m:t>
                        </m:r>
                      </m:e>
                      <m:sub>
                        <m:r>
                          <a:rPr lang="en-US" altLang="zh-CN" sz="2600" i="1" dirty="0">
                            <a:latin typeface="Cambria Math" panose="02040503050406030204" pitchFamily="18" charset="0"/>
                            <a:cs typeface="Times New Roman" panose="02020603050405020304" pitchFamily="18" charset="0"/>
                          </a:rPr>
                          <m:t>𝑖</m:t>
                        </m:r>
                      </m:sub>
                    </m:sSub>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to zero.</a:t>
                </a:r>
              </a:p>
              <a:p>
                <a:pPr marL="514350" indent="-514350" algn="just">
                  <a:lnSpc>
                    <a:spcPct val="125000"/>
                  </a:lnSpc>
                  <a:buFont typeface="+mj-lt"/>
                  <a:buAutoNum type="arabicPeriod"/>
                </a:pPr>
                <a14:m>
                  <m:oMath xmlns:m="http://schemas.openxmlformats.org/officeDocument/2006/math">
                    <m:sSubSup>
                      <m:sSubSupPr>
                        <m:ctrlPr>
                          <a:rPr lang="en-US" altLang="zh-CN" sz="2600" i="1">
                            <a:latin typeface="Cambria Math" panose="02040503050406030204" pitchFamily="18" charset="0"/>
                            <a:cs typeface="Times New Roman" panose="02020603050405020304" pitchFamily="18" charset="0"/>
                          </a:rPr>
                        </m:ctrlPr>
                      </m:sSubSupPr>
                      <m:e>
                        <m:r>
                          <m:rPr>
                            <m:sty m:val="p"/>
                          </m:rPr>
                          <a:rPr lang="en-US" altLang="zh-CN" sz="2600" i="1">
                            <a:latin typeface="Cambria Math" panose="02040503050406030204" pitchFamily="18" charset="0"/>
                            <a:cs typeface="Times New Roman" panose="02020603050405020304" pitchFamily="18" charset="0"/>
                          </a:rPr>
                          <m:t>w</m:t>
                        </m:r>
                      </m:e>
                      <m:sub>
                        <m:r>
                          <a:rPr lang="en-US" altLang="zh-CN" sz="2600" i="1">
                            <a:latin typeface="Cambria Math" panose="02040503050406030204" pitchFamily="18" charset="0"/>
                            <a:cs typeface="Times New Roman" panose="02020603050405020304" pitchFamily="18" charset="0"/>
                          </a:rPr>
                          <m:t>𝑖</m:t>
                        </m:r>
                      </m:sub>
                      <m:sup>
                        <m:r>
                          <a:rPr lang="en-US" altLang="zh-CN" sz="2600" i="1">
                            <a:latin typeface="Cambria Math" panose="02040503050406030204" pitchFamily="18" charset="0"/>
                            <a:cs typeface="Times New Roman" panose="02020603050405020304" pitchFamily="18" charset="0"/>
                          </a:rPr>
                          <m:t>∗</m:t>
                        </m:r>
                      </m:sup>
                    </m:sSubSup>
                  </m:oMath>
                </a14:m>
                <a:r>
                  <a:rPr lang="en-US" altLang="zh-CN" sz="2600" dirty="0">
                    <a:latin typeface="Times New Roman" panose="02020603050405020304" pitchFamily="18" charset="0"/>
                    <a:cs typeface="Times New Roman" panose="02020603050405020304" pitchFamily="18" charset="0"/>
                  </a:rPr>
                  <a:t> &gt; </a:t>
                </a:r>
                <a14:m>
                  <m:oMath xmlns:m="http://schemas.openxmlformats.org/officeDocument/2006/math">
                    <m:f>
                      <m:fPr>
                        <m:ctrlPr>
                          <a:rPr lang="en-US" altLang="zh-CN" sz="2600" i="1">
                            <a:latin typeface="Cambria Math" panose="02040503050406030204" pitchFamily="18" charset="0"/>
                            <a:cs typeface="Times New Roman" panose="02020603050405020304" pitchFamily="18" charset="0"/>
                          </a:rPr>
                        </m:ctrlPr>
                      </m:fPr>
                      <m:num>
                        <m:r>
                          <m:rPr>
                            <m:nor/>
                          </m:rPr>
                          <a:rPr lang="el-GR" altLang="zh-CN" sz="2600" i="1"/>
                          <m:t>α</m:t>
                        </m:r>
                      </m:num>
                      <m:den>
                        <m:sSub>
                          <m:sSubPr>
                            <m:ctrlPr>
                              <a:rPr lang="en-US" altLang="zh-CN" sz="2600" i="1" dirty="0">
                                <a:latin typeface="Cambria Math" panose="02040503050406030204" pitchFamily="18" charset="0"/>
                                <a:cs typeface="Times New Roman" panose="02020603050405020304" pitchFamily="18" charset="0"/>
                              </a:rPr>
                            </m:ctrlPr>
                          </m:sSubPr>
                          <m:e>
                            <m:r>
                              <m:rPr>
                                <m:sty m:val="p"/>
                              </m:rPr>
                              <a:rPr lang="en-US" altLang="zh-CN" sz="2600" dirty="0">
                                <a:latin typeface="Cambria Math" panose="02040503050406030204" pitchFamily="18" charset="0"/>
                                <a:cs typeface="Times New Roman" panose="02020603050405020304" pitchFamily="18" charset="0"/>
                              </a:rPr>
                              <m:t>H</m:t>
                            </m:r>
                          </m:e>
                          <m:sub>
                            <m:r>
                              <a:rPr lang="en-US" altLang="zh-CN" sz="2600" i="1" dirty="0">
                                <a:latin typeface="Cambria Math" panose="02040503050406030204" pitchFamily="18" charset="0"/>
                                <a:cs typeface="Times New Roman" panose="02020603050405020304" pitchFamily="18" charset="0"/>
                              </a:rPr>
                              <m:t>𝑖</m:t>
                            </m:r>
                            <m:r>
                              <a:rPr lang="en-US" altLang="zh-CN" sz="2600" b="0" i="0"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𝑖</m:t>
                            </m:r>
                          </m:sub>
                        </m:sSub>
                      </m:den>
                    </m:f>
                  </m:oMath>
                </a14:m>
                <a:r>
                  <a:rPr lang="en-US" altLang="zh-CN" sz="2600" dirty="0">
                    <a:latin typeface="Times New Roman" panose="02020603050405020304" pitchFamily="18" charset="0"/>
                    <a:cs typeface="Times New Roman" panose="02020603050405020304" pitchFamily="18" charset="0"/>
                  </a:rPr>
                  <a:t>. here the regularization does not move the optimal value of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𝑤</m:t>
                        </m:r>
                      </m:e>
                      <m:sub>
                        <m:r>
                          <a:rPr lang="en-US" altLang="zh-CN" sz="2600" i="1" dirty="0">
                            <a:latin typeface="Cambria Math" panose="02040503050406030204" pitchFamily="18" charset="0"/>
                            <a:cs typeface="Times New Roman" panose="02020603050405020304" pitchFamily="18" charset="0"/>
                          </a:rPr>
                          <m:t>𝑖</m:t>
                        </m:r>
                      </m:sub>
                    </m:sSub>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to  zero but instead   it just shifts it in that direction by a distance equal to </a:t>
                </a:r>
                <a14:m>
                  <m:oMath xmlns:m="http://schemas.openxmlformats.org/officeDocument/2006/math">
                    <m:f>
                      <m:fPr>
                        <m:ctrlPr>
                          <a:rPr lang="en-US" altLang="zh-CN" sz="2600" b="0" i="1" dirty="0" smtClean="0">
                            <a:latin typeface="Cambria Math" panose="02040503050406030204" pitchFamily="18" charset="0"/>
                            <a:cs typeface="Times New Roman" panose="02020603050405020304" pitchFamily="18" charset="0"/>
                          </a:rPr>
                        </m:ctrlPr>
                      </m:fPr>
                      <m:num>
                        <m:r>
                          <a:rPr lang="zh-CN" altLang="en-US" sz="2600" b="0" i="1" dirty="0" smtClean="0">
                            <a:latin typeface="Cambria Math" panose="02040503050406030204" pitchFamily="18" charset="0"/>
                          </a:rPr>
                          <m:t>𝛼</m:t>
                        </m:r>
                      </m:num>
                      <m:den>
                        <m:sSub>
                          <m:sSubPr>
                            <m:ctrlPr>
                              <a:rPr lang="en-US" altLang="zh-CN" sz="2600" b="0" i="1" dirty="0" smtClean="0">
                                <a:latin typeface="Cambria Math" panose="02040503050406030204" pitchFamily="18" charset="0"/>
                                <a:cs typeface="Times New Roman" panose="02020603050405020304" pitchFamily="18" charset="0"/>
                              </a:rPr>
                            </m:ctrlPr>
                          </m:sSubPr>
                          <m:e>
                            <m:r>
                              <m:rPr>
                                <m:sty m:val="p"/>
                              </m:rPr>
                              <a:rPr lang="en-US" altLang="zh-CN" sz="2600" b="0" i="0" dirty="0" smtClean="0">
                                <a:latin typeface="Cambria Math" panose="02040503050406030204" pitchFamily="18" charset="0"/>
                                <a:cs typeface="Times New Roman" panose="02020603050405020304" pitchFamily="18" charset="0"/>
                              </a:rPr>
                              <m:t>H</m:t>
                            </m:r>
                          </m:e>
                          <m:sub>
                            <m:r>
                              <a:rPr lang="en-US" altLang="zh-CN" sz="2600" b="0" i="1" dirty="0" smtClean="0">
                                <a:latin typeface="Cambria Math" panose="02040503050406030204" pitchFamily="18" charset="0"/>
                                <a:cs typeface="Times New Roman" panose="02020603050405020304" pitchFamily="18" charset="0"/>
                              </a:rPr>
                              <m:t>𝑖</m:t>
                            </m:r>
                            <m:r>
                              <a:rPr lang="en-US" altLang="zh-CN"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𝑖</m:t>
                            </m:r>
                          </m:sub>
                        </m:sSub>
                      </m:den>
                    </m:f>
                    <m:r>
                      <a:rPr lang="en-US" altLang="zh-CN" sz="2600" b="0" i="0" dirty="0" smtClean="0">
                        <a:latin typeface="Cambria Math" panose="02040503050406030204" pitchFamily="18" charset="0"/>
                        <a:cs typeface="Times New Roman" panose="02020603050405020304" pitchFamily="18" charset="0"/>
                      </a:rPr>
                      <m:t>.</m:t>
                    </m:r>
                  </m:oMath>
                </a14:m>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r="-1497"/>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86569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4458022-CBD8-428E-ACAA-DC124EA55E94}"/>
                  </a:ext>
                </a:extLst>
              </p:cNvPr>
              <p:cNvSpPr>
                <a:spLocks noGrp="1"/>
              </p:cNvSpPr>
              <p:nvPr>
                <p:ph type="title"/>
              </p:nvPr>
            </p:nvSpPr>
            <p:spPr/>
            <p:txBody>
              <a:bodyPr/>
              <a:lstStyle/>
              <a:p>
                <a:r>
                  <a:rPr lang="en-US" altLang="zh-CN" dirty="0"/>
                  <a:t>7.1.2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1</m:t>
                        </m:r>
                      </m:sup>
                    </m:sSup>
                  </m:oMath>
                </a14:m>
                <a:r>
                  <a:rPr lang="en-US" altLang="zh-CN" dirty="0"/>
                  <a:t> Regularization</a:t>
                </a:r>
                <a:endParaRPr lang="zh-CN" altLang="en-US" dirty="0"/>
              </a:p>
            </p:txBody>
          </p:sp>
        </mc:Choice>
        <mc:Fallback xmlns="">
          <p:sp>
            <p:nvSpPr>
              <p:cNvPr id="2" name="标题 1">
                <a:extLst>
                  <a:ext uri="{FF2B5EF4-FFF2-40B4-BE49-F238E27FC236}">
                    <a16:creationId xmlns:a16="http://schemas.microsoft.com/office/drawing/2014/main" id="{24458022-CBD8-428E-ACAA-DC124EA55E94}"/>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pPr marL="0" indent="0" algn="just">
                  <a:lnSpc>
                    <a:spcPct val="125000"/>
                  </a:lnSpc>
                  <a:buNone/>
                </a:pPr>
                <a:r>
                  <a:rPr lang="en-US" altLang="zh-CN" sz="3100" dirty="0">
                    <a:latin typeface="Times New Roman" panose="02020603050405020304" pitchFamily="18" charset="0"/>
                    <a:cs typeface="Times New Roman" panose="02020603050405020304" pitchFamily="18" charset="0"/>
                  </a:rPr>
                  <a:t>A similar process happens </a:t>
                </a:r>
                <a14:m>
                  <m:oMath xmlns:m="http://schemas.openxmlformats.org/officeDocument/2006/math">
                    <m:sSubSup>
                      <m:sSubSupPr>
                        <m:ctrlPr>
                          <a:rPr lang="en-US" altLang="zh-CN" sz="3100" i="1" smtClean="0">
                            <a:latin typeface="Cambria Math" panose="02040503050406030204" pitchFamily="18" charset="0"/>
                            <a:cs typeface="Times New Roman" panose="02020603050405020304" pitchFamily="18" charset="0"/>
                          </a:rPr>
                        </m:ctrlPr>
                      </m:sSubSupPr>
                      <m:e>
                        <m:r>
                          <a:rPr lang="en-US" altLang="zh-CN" sz="3100" b="0" i="1" smtClean="0">
                            <a:latin typeface="Cambria Math" panose="02040503050406030204" pitchFamily="18" charset="0"/>
                            <a:cs typeface="Times New Roman" panose="02020603050405020304" pitchFamily="18" charset="0"/>
                          </a:rPr>
                          <m:t>𝑤</m:t>
                        </m:r>
                      </m:e>
                      <m:sub>
                        <m:r>
                          <a:rPr lang="en-US" altLang="zh-CN" sz="3100" b="0" i="1" smtClean="0">
                            <a:latin typeface="Cambria Math" panose="02040503050406030204" pitchFamily="18" charset="0"/>
                            <a:cs typeface="Times New Roman" panose="02020603050405020304" pitchFamily="18" charset="0"/>
                          </a:rPr>
                          <m:t>𝑖</m:t>
                        </m:r>
                      </m:sub>
                      <m:sup>
                        <m:r>
                          <a:rPr lang="en-US" altLang="zh-CN" sz="3100" b="0" i="1" smtClean="0">
                            <a:latin typeface="Cambria Math" panose="02040503050406030204" pitchFamily="18" charset="0"/>
                            <a:cs typeface="Times New Roman" panose="02020603050405020304" pitchFamily="18" charset="0"/>
                          </a:rPr>
                          <m:t>∗</m:t>
                        </m:r>
                      </m:sup>
                    </m:sSubSup>
                    <m:r>
                      <a:rPr lang="en-US" altLang="zh-CN" sz="3100" b="0" i="1" smtClean="0">
                        <a:latin typeface="Cambria Math" panose="02040503050406030204" pitchFamily="18" charset="0"/>
                        <a:cs typeface="Times New Roman" panose="02020603050405020304" pitchFamily="18" charset="0"/>
                      </a:rPr>
                      <m:t>&lt;</m:t>
                    </m:r>
                    <m:r>
                      <a:rPr lang="en-US" altLang="zh-CN" sz="3100" b="0" i="1" smtClean="0">
                        <a:latin typeface="Cambria Math" panose="02040503050406030204" pitchFamily="18" charset="0"/>
                        <a:cs typeface="Times New Roman" panose="02020603050405020304" pitchFamily="18" charset="0"/>
                      </a:rPr>
                      <m:t>0</m:t>
                    </m:r>
                  </m:oMath>
                </a14:m>
                <a:r>
                  <a:rPr lang="en-US" altLang="zh-CN" sz="3100" dirty="0">
                    <a:latin typeface="Times New Roman" panose="02020603050405020304" pitchFamily="18" charset="0"/>
                    <a:cs typeface="Times New Roman" panose="02020603050405020304" pitchFamily="18" charset="0"/>
                  </a:rPr>
                  <a:t>, but with the </a:t>
                </a:r>
                <a14:m>
                  <m:oMath xmlns:m="http://schemas.openxmlformats.org/officeDocument/2006/math">
                    <m:sSup>
                      <m:sSupPr>
                        <m:ctrlPr>
                          <a:rPr lang="en-US" altLang="zh-CN" sz="3100" i="1" dirty="0">
                            <a:latin typeface="Cambria Math" panose="02040503050406030204" pitchFamily="18" charset="0"/>
                            <a:cs typeface="Times New Roman" panose="02020603050405020304" pitchFamily="18" charset="0"/>
                          </a:rPr>
                        </m:ctrlPr>
                      </m:sSupPr>
                      <m:e>
                        <m:r>
                          <a:rPr lang="en-US" altLang="zh-CN" sz="3100" dirty="0">
                            <a:latin typeface="Cambria Math" panose="02040503050406030204" pitchFamily="18" charset="0"/>
                            <a:cs typeface="Times New Roman" panose="02020603050405020304" pitchFamily="18" charset="0"/>
                          </a:rPr>
                          <m:t>𝐿</m:t>
                        </m:r>
                      </m:e>
                      <m:sup>
                        <m:r>
                          <a:rPr lang="en-US" altLang="zh-CN" sz="3100" dirty="0">
                            <a:latin typeface="Cambria Math" panose="02040503050406030204" pitchFamily="18" charset="0"/>
                            <a:cs typeface="Times New Roman" panose="02020603050405020304" pitchFamily="18" charset="0"/>
                          </a:rPr>
                          <m:t>1</m:t>
                        </m:r>
                      </m:sup>
                    </m:sSup>
                  </m:oMath>
                </a14:m>
                <a:r>
                  <a:rPr lang="en-US" altLang="zh-CN" sz="3100" dirty="0">
                    <a:latin typeface="Times New Roman" panose="02020603050405020304" pitchFamily="18" charset="0"/>
                    <a:cs typeface="Times New Roman" panose="02020603050405020304" pitchFamily="18" charset="0"/>
                  </a:rPr>
                  <a:t> penalty making </a:t>
                </a:r>
                <a14:m>
                  <m:oMath xmlns:m="http://schemas.openxmlformats.org/officeDocument/2006/math">
                    <m:sSub>
                      <m:sSubPr>
                        <m:ctrlPr>
                          <a:rPr lang="en-US" altLang="zh-CN" sz="3100" i="1" dirty="0">
                            <a:latin typeface="Cambria Math" panose="02040503050406030204" pitchFamily="18" charset="0"/>
                            <a:cs typeface="Times New Roman" panose="02020603050405020304" pitchFamily="18" charset="0"/>
                          </a:rPr>
                        </m:ctrlPr>
                      </m:sSubPr>
                      <m:e>
                        <m:r>
                          <a:rPr lang="en-US" altLang="zh-CN" sz="3100" i="1" dirty="0">
                            <a:latin typeface="Cambria Math" panose="02040503050406030204" pitchFamily="18" charset="0"/>
                            <a:cs typeface="Times New Roman" panose="02020603050405020304" pitchFamily="18" charset="0"/>
                          </a:rPr>
                          <m:t>𝑤</m:t>
                        </m:r>
                      </m:e>
                      <m:sub>
                        <m:r>
                          <a:rPr lang="en-US" altLang="zh-CN" sz="3100" i="1" dirty="0">
                            <a:latin typeface="Cambria Math" panose="02040503050406030204" pitchFamily="18" charset="0"/>
                            <a:cs typeface="Times New Roman" panose="02020603050405020304" pitchFamily="18" charset="0"/>
                          </a:rPr>
                          <m:t>𝑖</m:t>
                        </m:r>
                      </m:sub>
                    </m:sSub>
                  </m:oMath>
                </a14:m>
                <a:r>
                  <a:rPr lang="en-US" altLang="zh-CN" sz="3100" dirty="0">
                    <a:latin typeface="Times New Roman" panose="02020603050405020304" pitchFamily="18" charset="0"/>
                    <a:cs typeface="Times New Roman" panose="02020603050405020304" pitchFamily="18" charset="0"/>
                  </a:rPr>
                  <a:t> less  negative by </a:t>
                </a:r>
                <a14:m>
                  <m:oMath xmlns:m="http://schemas.openxmlformats.org/officeDocument/2006/math">
                    <m:f>
                      <m:fPr>
                        <m:ctrlPr>
                          <a:rPr lang="en-US" altLang="zh-CN" sz="3100" i="1">
                            <a:latin typeface="Cambria Math" panose="02040503050406030204" pitchFamily="18" charset="0"/>
                            <a:cs typeface="Times New Roman" panose="02020603050405020304" pitchFamily="18" charset="0"/>
                          </a:rPr>
                        </m:ctrlPr>
                      </m:fPr>
                      <m:num>
                        <m:r>
                          <m:rPr>
                            <m:nor/>
                          </m:rPr>
                          <a:rPr lang="el-GR" altLang="zh-CN" sz="3100" i="1"/>
                          <m:t>α</m:t>
                        </m:r>
                      </m:num>
                      <m:den>
                        <m:sSub>
                          <m:sSubPr>
                            <m:ctrlPr>
                              <a:rPr lang="en-US" altLang="zh-CN" sz="3100" i="1" dirty="0">
                                <a:latin typeface="Cambria Math" panose="02040503050406030204" pitchFamily="18" charset="0"/>
                                <a:cs typeface="Times New Roman" panose="02020603050405020304" pitchFamily="18" charset="0"/>
                              </a:rPr>
                            </m:ctrlPr>
                          </m:sSubPr>
                          <m:e>
                            <m:r>
                              <m:rPr>
                                <m:sty m:val="p"/>
                              </m:rPr>
                              <a:rPr lang="en-US" altLang="zh-CN" sz="3100" dirty="0">
                                <a:latin typeface="Cambria Math" panose="02040503050406030204" pitchFamily="18" charset="0"/>
                                <a:cs typeface="Times New Roman" panose="02020603050405020304" pitchFamily="18" charset="0"/>
                              </a:rPr>
                              <m:t>H</m:t>
                            </m:r>
                          </m:e>
                          <m:sub>
                            <m:r>
                              <a:rPr lang="en-US" altLang="zh-CN" sz="3100" i="1" dirty="0">
                                <a:latin typeface="Cambria Math" panose="02040503050406030204" pitchFamily="18" charset="0"/>
                                <a:cs typeface="Times New Roman" panose="02020603050405020304" pitchFamily="18" charset="0"/>
                              </a:rPr>
                              <m:t>𝑖</m:t>
                            </m:r>
                            <m:r>
                              <a:rPr lang="en-US" altLang="zh-CN" sz="3100" dirty="0">
                                <a:latin typeface="Cambria Math" panose="02040503050406030204" pitchFamily="18" charset="0"/>
                                <a:cs typeface="Times New Roman" panose="02020603050405020304" pitchFamily="18" charset="0"/>
                              </a:rPr>
                              <m:t>,</m:t>
                            </m:r>
                            <m:r>
                              <a:rPr lang="en-US" altLang="zh-CN" sz="3100" i="1" dirty="0">
                                <a:latin typeface="Cambria Math" panose="02040503050406030204" pitchFamily="18" charset="0"/>
                                <a:cs typeface="Times New Roman" panose="02020603050405020304" pitchFamily="18" charset="0"/>
                              </a:rPr>
                              <m:t>𝑖</m:t>
                            </m:r>
                          </m:sub>
                        </m:sSub>
                      </m:den>
                    </m:f>
                  </m:oMath>
                </a14:m>
                <a:r>
                  <a:rPr lang="en-US" altLang="zh-CN" sz="3100" dirty="0">
                    <a:latin typeface="Times New Roman" panose="02020603050405020304" pitchFamily="18" charset="0"/>
                    <a:cs typeface="Times New Roman" panose="02020603050405020304" pitchFamily="18" charset="0"/>
                  </a:rPr>
                  <a:t>, or 0.</a:t>
                </a:r>
              </a:p>
              <a:p>
                <a:pPr marL="0" indent="0" algn="just">
                  <a:lnSpc>
                    <a:spcPct val="125000"/>
                  </a:lnSpc>
                  <a:buNone/>
                </a:pPr>
                <a:r>
                  <a:rPr lang="zh-CN" altLang="en-US" sz="3100" dirty="0">
                    <a:latin typeface="Times New Roman" panose="02020603050405020304" pitchFamily="18" charset="0"/>
                    <a:cs typeface="Times New Roman" panose="02020603050405020304" pitchFamily="18" charset="0"/>
                  </a:rPr>
                  <a:t>　　</a:t>
                </a:r>
                <a:r>
                  <a:rPr lang="en-US" altLang="zh-CN" sz="3100" dirty="0">
                    <a:latin typeface="Times New Roman" panose="02020603050405020304" pitchFamily="18" charset="0"/>
                    <a:cs typeface="Times New Roman" panose="02020603050405020304" pitchFamily="18" charset="0"/>
                  </a:rPr>
                  <a:t>In comparison to </a:t>
                </a:r>
                <a14:m>
                  <m:oMath xmlns:m="http://schemas.openxmlformats.org/officeDocument/2006/math">
                    <m:sSup>
                      <m:sSupPr>
                        <m:ctrlPr>
                          <a:rPr lang="en-US" altLang="zh-CN" sz="3100" i="1" dirty="0">
                            <a:latin typeface="Cambria Math" panose="02040503050406030204" pitchFamily="18" charset="0"/>
                            <a:cs typeface="Times New Roman" panose="02020603050405020304" pitchFamily="18" charset="0"/>
                          </a:rPr>
                        </m:ctrlPr>
                      </m:sSupPr>
                      <m:e>
                        <m:r>
                          <a:rPr lang="en-US" altLang="zh-CN" sz="3100" dirty="0">
                            <a:latin typeface="Cambria Math" panose="02040503050406030204" pitchFamily="18" charset="0"/>
                            <a:cs typeface="Times New Roman" panose="02020603050405020304" pitchFamily="18" charset="0"/>
                          </a:rPr>
                          <m:t>𝐿</m:t>
                        </m:r>
                      </m:e>
                      <m:sup>
                        <m:r>
                          <a:rPr lang="en-US" altLang="zh-CN" sz="3100" dirty="0">
                            <a:latin typeface="Cambria Math" panose="02040503050406030204" pitchFamily="18" charset="0"/>
                            <a:cs typeface="Times New Roman" panose="02020603050405020304" pitchFamily="18" charset="0"/>
                          </a:rPr>
                          <m:t>2</m:t>
                        </m:r>
                      </m:sup>
                    </m:sSup>
                  </m:oMath>
                </a14:m>
                <a:r>
                  <a:rPr lang="en-US" altLang="zh-CN" sz="3100" dirty="0">
                    <a:latin typeface="Times New Roman" panose="02020603050405020304" pitchFamily="18" charset="0"/>
                    <a:cs typeface="Times New Roman" panose="02020603050405020304" pitchFamily="18" charset="0"/>
                  </a:rPr>
                  <a:t> regularization, </a:t>
                </a:r>
                <a14:m>
                  <m:oMath xmlns:m="http://schemas.openxmlformats.org/officeDocument/2006/math">
                    <m:sSup>
                      <m:sSupPr>
                        <m:ctrlPr>
                          <a:rPr lang="en-US" altLang="zh-CN" sz="3100" i="1" dirty="0">
                            <a:latin typeface="Cambria Math" panose="02040503050406030204" pitchFamily="18" charset="0"/>
                            <a:cs typeface="Times New Roman" panose="02020603050405020304" pitchFamily="18" charset="0"/>
                          </a:rPr>
                        </m:ctrlPr>
                      </m:sSupPr>
                      <m:e>
                        <m:r>
                          <a:rPr lang="en-US" altLang="zh-CN" sz="3100" dirty="0">
                            <a:latin typeface="Cambria Math" panose="02040503050406030204" pitchFamily="18" charset="0"/>
                            <a:cs typeface="Times New Roman" panose="02020603050405020304" pitchFamily="18" charset="0"/>
                          </a:rPr>
                          <m:t>𝐿</m:t>
                        </m:r>
                      </m:e>
                      <m:sup>
                        <m:r>
                          <a:rPr lang="en-US" altLang="zh-CN" sz="3100" dirty="0">
                            <a:latin typeface="Cambria Math" panose="02040503050406030204" pitchFamily="18" charset="0"/>
                            <a:cs typeface="Times New Roman" panose="02020603050405020304" pitchFamily="18" charset="0"/>
                          </a:rPr>
                          <m:t>1</m:t>
                        </m:r>
                      </m:sup>
                    </m:sSup>
                  </m:oMath>
                </a14:m>
                <a:r>
                  <a:rPr lang="en-US" altLang="zh-CN" sz="3100" dirty="0">
                    <a:latin typeface="Times New Roman" panose="02020603050405020304" pitchFamily="18" charset="0"/>
                    <a:cs typeface="Times New Roman" panose="02020603050405020304" pitchFamily="18" charset="0"/>
                  </a:rPr>
                  <a:t> regularization results in a solution that  is more </a:t>
                </a:r>
                <a:r>
                  <a:rPr lang="en-US" altLang="zh-CN" sz="3100" b="1" dirty="0">
                    <a:latin typeface="Times New Roman" panose="02020603050405020304" pitchFamily="18" charset="0"/>
                    <a:cs typeface="Times New Roman" panose="02020603050405020304" pitchFamily="18" charset="0"/>
                  </a:rPr>
                  <a:t>sparse</a:t>
                </a:r>
                <a:r>
                  <a:rPr lang="en-US" altLang="zh-CN" sz="3100" dirty="0">
                    <a:latin typeface="Times New Roman" panose="02020603050405020304" pitchFamily="18" charset="0"/>
                    <a:cs typeface="Times New Roman" panose="02020603050405020304" pitchFamily="18" charset="0"/>
                  </a:rPr>
                  <a:t>. Sparsity in this context refers to the fact that some parameters  have an optimal value of zero. The sparsity of </a:t>
                </a:r>
                <a14:m>
                  <m:oMath xmlns:m="http://schemas.openxmlformats.org/officeDocument/2006/math">
                    <m:sSup>
                      <m:sSupPr>
                        <m:ctrlPr>
                          <a:rPr lang="en-US" altLang="zh-CN" sz="3100" i="1" dirty="0">
                            <a:latin typeface="Cambria Math" panose="02040503050406030204" pitchFamily="18" charset="0"/>
                            <a:cs typeface="Times New Roman" panose="02020603050405020304" pitchFamily="18" charset="0"/>
                          </a:rPr>
                        </m:ctrlPr>
                      </m:sSupPr>
                      <m:e>
                        <m:r>
                          <a:rPr lang="en-US" altLang="zh-CN" sz="3100" dirty="0">
                            <a:latin typeface="Cambria Math" panose="02040503050406030204" pitchFamily="18" charset="0"/>
                            <a:cs typeface="Times New Roman" panose="02020603050405020304" pitchFamily="18" charset="0"/>
                          </a:rPr>
                          <m:t>𝐿</m:t>
                        </m:r>
                      </m:e>
                      <m:sup>
                        <m:r>
                          <a:rPr lang="en-US" altLang="zh-CN" sz="3100" dirty="0">
                            <a:latin typeface="Cambria Math" panose="02040503050406030204" pitchFamily="18" charset="0"/>
                            <a:cs typeface="Times New Roman" panose="02020603050405020304" pitchFamily="18" charset="0"/>
                          </a:rPr>
                          <m:t>1</m:t>
                        </m:r>
                      </m:sup>
                    </m:sSup>
                  </m:oMath>
                </a14:m>
                <a:r>
                  <a:rPr lang="en-US" altLang="zh-CN" sz="3100" dirty="0">
                    <a:latin typeface="Times New Roman" panose="02020603050405020304" pitchFamily="18" charset="0"/>
                    <a:cs typeface="Times New Roman" panose="02020603050405020304" pitchFamily="18" charset="0"/>
                  </a:rPr>
                  <a:t> regularization is a qualitatively  different behavior than arises with </a:t>
                </a:r>
                <a14:m>
                  <m:oMath xmlns:m="http://schemas.openxmlformats.org/officeDocument/2006/math">
                    <m:sSup>
                      <m:sSupPr>
                        <m:ctrlPr>
                          <a:rPr lang="en-US" altLang="zh-CN" sz="3600" i="1" dirty="0">
                            <a:latin typeface="Cambria Math" panose="02040503050406030204" pitchFamily="18" charset="0"/>
                            <a:cs typeface="Times New Roman" panose="02020603050405020304" pitchFamily="18" charset="0"/>
                          </a:rPr>
                        </m:ctrlPr>
                      </m:sSupPr>
                      <m:e>
                        <m:r>
                          <a:rPr lang="en-US" altLang="zh-CN" sz="3600" dirty="0">
                            <a:latin typeface="Cambria Math" panose="02040503050406030204" pitchFamily="18" charset="0"/>
                            <a:cs typeface="Times New Roman" panose="02020603050405020304" pitchFamily="18" charset="0"/>
                          </a:rPr>
                          <m:t>𝐿</m:t>
                        </m:r>
                      </m:e>
                      <m:sup>
                        <m:r>
                          <a:rPr lang="en-US" altLang="zh-CN" sz="3600" dirty="0">
                            <a:latin typeface="Cambria Math" panose="02040503050406030204" pitchFamily="18" charset="0"/>
                            <a:cs typeface="Times New Roman" panose="02020603050405020304" pitchFamily="18" charset="0"/>
                          </a:rPr>
                          <m:t>2</m:t>
                        </m:r>
                      </m:sup>
                    </m:sSup>
                  </m:oMath>
                </a14:m>
                <a:r>
                  <a:rPr lang="en-US" altLang="zh-CN" sz="3600" dirty="0">
                    <a:latin typeface="Times New Roman" panose="02020603050405020304" pitchFamily="18" charset="0"/>
                    <a:cs typeface="Times New Roman" panose="02020603050405020304" pitchFamily="18" charset="0"/>
                  </a:rPr>
                  <a:t> </a:t>
                </a:r>
                <a:r>
                  <a:rPr lang="en-US" altLang="zh-CN" sz="3100" dirty="0">
                    <a:latin typeface="Times New Roman" panose="02020603050405020304" pitchFamily="18" charset="0"/>
                    <a:cs typeface="Times New Roman" panose="02020603050405020304" pitchFamily="18" charset="0"/>
                  </a:rPr>
                  <a:t>regularization. Eq. </a:t>
                </a:r>
                <a:r>
                  <a:rPr lang="en-US" altLang="zh-CN" sz="3100" dirty="0">
                    <a:solidFill>
                      <a:srgbClr val="FF0000"/>
                    </a:solidFill>
                    <a:latin typeface="Times New Roman" panose="02020603050405020304" pitchFamily="18" charset="0"/>
                    <a:cs typeface="Times New Roman" panose="02020603050405020304" pitchFamily="18" charset="0"/>
                  </a:rPr>
                  <a:t>7.13</a:t>
                </a:r>
                <a:r>
                  <a:rPr lang="en-US" altLang="zh-CN" sz="3100" dirty="0">
                    <a:latin typeface="Times New Roman" panose="02020603050405020304" pitchFamily="18" charset="0"/>
                    <a:cs typeface="Times New Roman" panose="02020603050405020304" pitchFamily="18" charset="0"/>
                  </a:rPr>
                  <a:t> gave the solution </a:t>
                </a:r>
                <a14:m>
                  <m:oMath xmlns:m="http://schemas.openxmlformats.org/officeDocument/2006/math">
                    <m:acc>
                      <m:accPr>
                        <m:chr m:val="̃"/>
                        <m:ctrlPr>
                          <a:rPr lang="en-US" altLang="zh-CN" sz="3100" i="1" smtClean="0">
                            <a:latin typeface="Cambria Math" panose="02040503050406030204" pitchFamily="18" charset="0"/>
                            <a:cs typeface="Times New Roman" panose="02020603050405020304" pitchFamily="18" charset="0"/>
                          </a:rPr>
                        </m:ctrlPr>
                      </m:accPr>
                      <m:e>
                        <m:r>
                          <a:rPr lang="en-US" altLang="zh-CN" sz="3100" b="0" i="1" smtClean="0">
                            <a:latin typeface="Cambria Math" panose="02040503050406030204" pitchFamily="18" charset="0"/>
                            <a:cs typeface="Times New Roman" panose="02020603050405020304" pitchFamily="18" charset="0"/>
                          </a:rPr>
                          <m:t>𝑤</m:t>
                        </m:r>
                        <m:r>
                          <a:rPr lang="en-US" altLang="zh-CN" sz="3100" b="0" i="1" smtClean="0">
                            <a:latin typeface="Cambria Math" panose="02040503050406030204" pitchFamily="18" charset="0"/>
                            <a:cs typeface="Times New Roman" panose="02020603050405020304" pitchFamily="18" charset="0"/>
                          </a:rPr>
                          <m:t> </m:t>
                        </m:r>
                      </m:e>
                    </m:acc>
                  </m:oMath>
                </a14:m>
                <a:r>
                  <a:rPr lang="en-US" altLang="zh-CN" sz="3100" dirty="0">
                    <a:latin typeface="Times New Roman" panose="02020603050405020304" pitchFamily="18" charset="0"/>
                    <a:cs typeface="Times New Roman" panose="02020603050405020304" pitchFamily="18" charset="0"/>
                  </a:rPr>
                  <a:t> for </a:t>
                </a:r>
                <a14:m>
                  <m:oMath xmlns:m="http://schemas.openxmlformats.org/officeDocument/2006/math">
                    <m:sSup>
                      <m:sSupPr>
                        <m:ctrlPr>
                          <a:rPr lang="en-US" altLang="zh-CN" sz="3100" i="1" dirty="0">
                            <a:latin typeface="Cambria Math" panose="02040503050406030204" pitchFamily="18" charset="0"/>
                            <a:cs typeface="Times New Roman" panose="02020603050405020304" pitchFamily="18" charset="0"/>
                          </a:rPr>
                        </m:ctrlPr>
                      </m:sSupPr>
                      <m:e>
                        <m:r>
                          <a:rPr lang="en-US" altLang="zh-CN" sz="3100" dirty="0">
                            <a:latin typeface="Cambria Math" panose="02040503050406030204" pitchFamily="18" charset="0"/>
                            <a:cs typeface="Times New Roman" panose="02020603050405020304" pitchFamily="18" charset="0"/>
                          </a:rPr>
                          <m:t>𝐿</m:t>
                        </m:r>
                      </m:e>
                      <m:sup>
                        <m:r>
                          <a:rPr lang="en-US" altLang="zh-CN" sz="3100" dirty="0">
                            <a:latin typeface="Cambria Math" panose="02040503050406030204" pitchFamily="18" charset="0"/>
                            <a:cs typeface="Times New Roman" panose="02020603050405020304" pitchFamily="18" charset="0"/>
                          </a:rPr>
                          <m:t>2</m:t>
                        </m:r>
                      </m:sup>
                    </m:sSup>
                  </m:oMath>
                </a14:m>
                <a:r>
                  <a:rPr lang="en-US" altLang="zh-CN" sz="3100" dirty="0">
                    <a:latin typeface="Times New Roman" panose="02020603050405020304" pitchFamily="18" charset="0"/>
                    <a:cs typeface="Times New Roman" panose="02020603050405020304" pitchFamily="18" charset="0"/>
                  </a:rPr>
                  <a:t> regularization. If we revisit that equation using the assumption of a diagonal Hessian </a:t>
                </a:r>
                <a:r>
                  <a:rPr lang="en-US" altLang="zh-CN" sz="3100" b="1" i="1" dirty="0">
                    <a:latin typeface="Times New Roman" panose="02020603050405020304" pitchFamily="18" charset="0"/>
                    <a:cs typeface="Times New Roman" panose="02020603050405020304" pitchFamily="18" charset="0"/>
                  </a:rPr>
                  <a:t>H</a:t>
                </a:r>
                <a:r>
                  <a:rPr lang="en-US" altLang="zh-CN" sz="3100" dirty="0">
                    <a:latin typeface="Times New Roman" panose="02020603050405020304" pitchFamily="18" charset="0"/>
                    <a:cs typeface="Times New Roman" panose="02020603050405020304" pitchFamily="18" charset="0"/>
                  </a:rPr>
                  <a:t> that we introduced for our analysis of </a:t>
                </a:r>
                <a14:m>
                  <m:oMath xmlns:m="http://schemas.openxmlformats.org/officeDocument/2006/math">
                    <m:sSup>
                      <m:sSupPr>
                        <m:ctrlPr>
                          <a:rPr lang="en-US" altLang="zh-CN" sz="3100" i="1" dirty="0">
                            <a:latin typeface="Cambria Math" panose="02040503050406030204" pitchFamily="18" charset="0"/>
                            <a:cs typeface="Times New Roman" panose="02020603050405020304" pitchFamily="18" charset="0"/>
                          </a:rPr>
                        </m:ctrlPr>
                      </m:sSupPr>
                      <m:e>
                        <m:r>
                          <a:rPr lang="en-US" altLang="zh-CN" sz="3100" dirty="0">
                            <a:latin typeface="Cambria Math" panose="02040503050406030204" pitchFamily="18" charset="0"/>
                            <a:cs typeface="Times New Roman" panose="02020603050405020304" pitchFamily="18" charset="0"/>
                          </a:rPr>
                          <m:t>𝐿</m:t>
                        </m:r>
                      </m:e>
                      <m:sup>
                        <m:r>
                          <a:rPr lang="en-US" altLang="zh-CN" sz="3100" dirty="0">
                            <a:latin typeface="Cambria Math" panose="02040503050406030204" pitchFamily="18" charset="0"/>
                            <a:cs typeface="Times New Roman" panose="02020603050405020304" pitchFamily="18" charset="0"/>
                          </a:rPr>
                          <m:t>1</m:t>
                        </m:r>
                      </m:sup>
                    </m:sSup>
                  </m:oMath>
                </a14:m>
                <a:r>
                  <a:rPr lang="en-US" altLang="zh-CN" sz="3100" dirty="0">
                    <a:latin typeface="Times New Roman" panose="02020603050405020304" pitchFamily="18" charset="0"/>
                    <a:cs typeface="Times New Roman" panose="02020603050405020304" pitchFamily="18" charset="0"/>
                  </a:rPr>
                  <a:t> regularization, we find that </a:t>
                </a:r>
                <a14:m>
                  <m:oMath xmlns:m="http://schemas.openxmlformats.org/officeDocument/2006/math">
                    <m:sSub>
                      <m:sSubPr>
                        <m:ctrlPr>
                          <a:rPr lang="en-US" altLang="zh-CN" sz="3100" i="1">
                            <a:latin typeface="Cambria Math" panose="02040503050406030204" pitchFamily="18" charset="0"/>
                            <a:cs typeface="Times New Roman" panose="02020603050405020304" pitchFamily="18" charset="0"/>
                          </a:rPr>
                        </m:ctrlPr>
                      </m:sSubPr>
                      <m:e>
                        <m:acc>
                          <m:accPr>
                            <m:chr m:val="̃"/>
                            <m:ctrlPr>
                              <a:rPr lang="en-US" altLang="zh-CN" sz="3100" i="1">
                                <a:latin typeface="Cambria Math" panose="02040503050406030204" pitchFamily="18" charset="0"/>
                                <a:cs typeface="Times New Roman" panose="02020603050405020304" pitchFamily="18" charset="0"/>
                              </a:rPr>
                            </m:ctrlPr>
                          </m:accPr>
                          <m:e>
                            <m:r>
                              <a:rPr lang="en-US" altLang="zh-CN" sz="3100" i="1">
                                <a:latin typeface="Cambria Math" panose="02040503050406030204" pitchFamily="18" charset="0"/>
                                <a:cs typeface="Times New Roman" panose="02020603050405020304" pitchFamily="18" charset="0"/>
                              </a:rPr>
                              <m:t> </m:t>
                            </m:r>
                            <m:r>
                              <a:rPr lang="en-US" altLang="zh-CN" sz="3100" i="1">
                                <a:latin typeface="Cambria Math" panose="02040503050406030204" pitchFamily="18" charset="0"/>
                                <a:cs typeface="Times New Roman" panose="02020603050405020304" pitchFamily="18" charset="0"/>
                              </a:rPr>
                              <m:t>𝑤</m:t>
                            </m:r>
                          </m:e>
                        </m:acc>
                      </m:e>
                      <m:sub>
                        <m:r>
                          <a:rPr lang="en-US" altLang="zh-CN" sz="3100" i="1">
                            <a:latin typeface="Cambria Math" panose="02040503050406030204" pitchFamily="18" charset="0"/>
                            <a:cs typeface="Times New Roman" panose="02020603050405020304" pitchFamily="18" charset="0"/>
                          </a:rPr>
                          <m:t>𝑖</m:t>
                        </m:r>
                      </m:sub>
                    </m:sSub>
                    <m:r>
                      <a:rPr lang="en-US" altLang="zh-CN" sz="3100" b="0" i="0" smtClean="0">
                        <a:latin typeface="Cambria Math" panose="02040503050406030204" pitchFamily="18" charset="0"/>
                        <a:cs typeface="Times New Roman" panose="02020603050405020304" pitchFamily="18" charset="0"/>
                      </a:rPr>
                      <m:t>=</m:t>
                    </m:r>
                    <m:f>
                      <m:fPr>
                        <m:ctrlPr>
                          <a:rPr lang="en-US" altLang="zh-CN" sz="3100" b="0" i="1" smtClean="0">
                            <a:latin typeface="Cambria Math" panose="02040503050406030204" pitchFamily="18" charset="0"/>
                            <a:cs typeface="Times New Roman" panose="02020603050405020304" pitchFamily="18" charset="0"/>
                          </a:rPr>
                        </m:ctrlPr>
                      </m:fPr>
                      <m:num>
                        <m:sSub>
                          <m:sSubPr>
                            <m:ctrlPr>
                              <a:rPr lang="en-US" altLang="zh-CN" sz="3600" i="1" dirty="0">
                                <a:latin typeface="Cambria Math" panose="02040503050406030204" pitchFamily="18" charset="0"/>
                                <a:cs typeface="Times New Roman" panose="02020603050405020304" pitchFamily="18" charset="0"/>
                              </a:rPr>
                            </m:ctrlPr>
                          </m:sSubPr>
                          <m:e>
                            <m:r>
                              <m:rPr>
                                <m:sty m:val="p"/>
                              </m:rPr>
                              <a:rPr lang="en-US" altLang="zh-CN" sz="3600" dirty="0">
                                <a:latin typeface="Cambria Math" panose="02040503050406030204" pitchFamily="18" charset="0"/>
                                <a:cs typeface="Times New Roman" panose="02020603050405020304" pitchFamily="18" charset="0"/>
                              </a:rPr>
                              <m:t>H</m:t>
                            </m:r>
                          </m:e>
                          <m:sub>
                            <m:r>
                              <a:rPr lang="en-US" altLang="zh-CN" sz="3600" i="1" dirty="0">
                                <a:latin typeface="Cambria Math" panose="02040503050406030204" pitchFamily="18" charset="0"/>
                                <a:cs typeface="Times New Roman" panose="02020603050405020304" pitchFamily="18" charset="0"/>
                              </a:rPr>
                              <m:t>𝑖</m:t>
                            </m:r>
                            <m:r>
                              <a:rPr lang="en-US" altLang="zh-CN" sz="3600" dirty="0">
                                <a:latin typeface="Cambria Math" panose="02040503050406030204" pitchFamily="18" charset="0"/>
                                <a:cs typeface="Times New Roman" panose="02020603050405020304" pitchFamily="18" charset="0"/>
                              </a:rPr>
                              <m:t>,</m:t>
                            </m:r>
                            <m:r>
                              <a:rPr lang="en-US" altLang="zh-CN" sz="3600" i="1" dirty="0">
                                <a:latin typeface="Cambria Math" panose="02040503050406030204" pitchFamily="18" charset="0"/>
                                <a:cs typeface="Times New Roman" panose="02020603050405020304" pitchFamily="18" charset="0"/>
                              </a:rPr>
                              <m:t>𝑖</m:t>
                            </m:r>
                          </m:sub>
                        </m:sSub>
                      </m:num>
                      <m:den>
                        <m:sSub>
                          <m:sSubPr>
                            <m:ctrlPr>
                              <a:rPr lang="en-US" altLang="zh-CN" sz="3600" i="1" dirty="0">
                                <a:latin typeface="Cambria Math" panose="02040503050406030204" pitchFamily="18" charset="0"/>
                                <a:cs typeface="Times New Roman" panose="02020603050405020304" pitchFamily="18" charset="0"/>
                              </a:rPr>
                            </m:ctrlPr>
                          </m:sSubPr>
                          <m:e>
                            <m:r>
                              <m:rPr>
                                <m:sty m:val="p"/>
                              </m:rPr>
                              <a:rPr lang="en-US" altLang="zh-CN" sz="3600" dirty="0">
                                <a:latin typeface="Cambria Math" panose="02040503050406030204" pitchFamily="18" charset="0"/>
                                <a:cs typeface="Times New Roman" panose="02020603050405020304" pitchFamily="18" charset="0"/>
                              </a:rPr>
                              <m:t>H</m:t>
                            </m:r>
                          </m:e>
                          <m:sub>
                            <m:r>
                              <a:rPr lang="en-US" altLang="zh-CN" sz="3600" i="1" dirty="0">
                                <a:latin typeface="Cambria Math" panose="02040503050406030204" pitchFamily="18" charset="0"/>
                                <a:cs typeface="Times New Roman" panose="02020603050405020304" pitchFamily="18" charset="0"/>
                              </a:rPr>
                              <m:t>𝑖</m:t>
                            </m:r>
                            <m:r>
                              <a:rPr lang="en-US" altLang="zh-CN" sz="3600" dirty="0">
                                <a:latin typeface="Cambria Math" panose="02040503050406030204" pitchFamily="18" charset="0"/>
                                <a:cs typeface="Times New Roman" panose="02020603050405020304" pitchFamily="18" charset="0"/>
                              </a:rPr>
                              <m:t>,</m:t>
                            </m:r>
                            <m:r>
                              <a:rPr lang="en-US" altLang="zh-CN" sz="3600" i="1" dirty="0">
                                <a:latin typeface="Cambria Math" panose="02040503050406030204" pitchFamily="18" charset="0"/>
                                <a:cs typeface="Times New Roman" panose="02020603050405020304" pitchFamily="18" charset="0"/>
                              </a:rPr>
                              <m:t>𝑖</m:t>
                            </m:r>
                          </m:sub>
                        </m:sSub>
                        <m:r>
                          <a:rPr lang="en-US" altLang="zh-CN" sz="3600" b="0" i="1" dirty="0" smtClean="0">
                            <a:latin typeface="Cambria Math" panose="02040503050406030204" pitchFamily="18" charset="0"/>
                            <a:cs typeface="Times New Roman" panose="02020603050405020304" pitchFamily="18" charset="0"/>
                          </a:rPr>
                          <m:t>+</m:t>
                        </m:r>
                        <m:r>
                          <m:rPr>
                            <m:nor/>
                          </m:rPr>
                          <a:rPr lang="en-US" altLang="zh-CN" sz="3600" i="1" dirty="0">
                            <a:latin typeface="Times New Roman" panose="02020603050405020304" pitchFamily="18" charset="0"/>
                            <a:cs typeface="Times New Roman" panose="02020603050405020304" pitchFamily="18" charset="0"/>
                          </a:rPr>
                          <m:t>α</m:t>
                        </m:r>
                      </m:den>
                    </m:f>
                  </m:oMath>
                </a14:m>
                <a:r>
                  <a:rPr lang="en-US" altLang="zh-CN" sz="3100" dirty="0">
                    <a:cs typeface="Times New Roman" panose="02020603050405020304" pitchFamily="18" charset="0"/>
                  </a:rPr>
                  <a:t> </a:t>
                </a:r>
                <a14:m>
                  <m:oMath xmlns:m="http://schemas.openxmlformats.org/officeDocument/2006/math">
                    <m:sSubSup>
                      <m:sSubSupPr>
                        <m:ctrlPr>
                          <a:rPr lang="en-US" altLang="zh-CN" sz="3100" i="1">
                            <a:latin typeface="Cambria Math" panose="02040503050406030204" pitchFamily="18" charset="0"/>
                            <a:cs typeface="Times New Roman" panose="02020603050405020304" pitchFamily="18" charset="0"/>
                          </a:rPr>
                        </m:ctrlPr>
                      </m:sSubSupPr>
                      <m:e>
                        <m:r>
                          <m:rPr>
                            <m:sty m:val="p"/>
                          </m:rPr>
                          <a:rPr lang="en-US" altLang="zh-CN" sz="3100" i="1">
                            <a:latin typeface="Cambria Math" panose="02040503050406030204" pitchFamily="18" charset="0"/>
                            <a:cs typeface="Times New Roman" panose="02020603050405020304" pitchFamily="18" charset="0"/>
                          </a:rPr>
                          <m:t>w</m:t>
                        </m:r>
                      </m:e>
                      <m:sub>
                        <m:r>
                          <a:rPr lang="en-US" altLang="zh-CN" sz="3100" i="1">
                            <a:latin typeface="Cambria Math" panose="02040503050406030204" pitchFamily="18" charset="0"/>
                            <a:cs typeface="Times New Roman" panose="02020603050405020304" pitchFamily="18" charset="0"/>
                          </a:rPr>
                          <m:t>𝑖</m:t>
                        </m:r>
                      </m:sub>
                      <m:sup>
                        <m:r>
                          <a:rPr lang="en-US" altLang="zh-CN" sz="3100" i="1">
                            <a:latin typeface="Cambria Math" panose="02040503050406030204" pitchFamily="18" charset="0"/>
                            <a:cs typeface="Times New Roman" panose="02020603050405020304" pitchFamily="18" charset="0"/>
                          </a:rPr>
                          <m:t>∗</m:t>
                        </m:r>
                      </m:sup>
                    </m:sSubSup>
                  </m:oMath>
                </a14:m>
                <a:r>
                  <a:rPr lang="en-US" altLang="zh-CN" sz="3100" dirty="0">
                    <a:latin typeface="Times New Roman" panose="02020603050405020304" pitchFamily="18" charset="0"/>
                    <a:cs typeface="Times New Roman" panose="02020603050405020304" pitchFamily="18" charset="0"/>
                  </a:rPr>
                  <a:t>. If </a:t>
                </a:r>
                <a14:m>
                  <m:oMath xmlns:m="http://schemas.openxmlformats.org/officeDocument/2006/math">
                    <m:sSubSup>
                      <m:sSubSupPr>
                        <m:ctrlPr>
                          <a:rPr lang="en-US" altLang="zh-CN" sz="3100" i="1" smtClean="0">
                            <a:latin typeface="Cambria Math" panose="02040503050406030204" pitchFamily="18" charset="0"/>
                            <a:cs typeface="Times New Roman" panose="02020603050405020304" pitchFamily="18" charset="0"/>
                          </a:rPr>
                        </m:ctrlPr>
                      </m:sSubSupPr>
                      <m:e>
                        <m:r>
                          <m:rPr>
                            <m:sty m:val="p"/>
                          </m:rPr>
                          <a:rPr lang="en-US" altLang="zh-CN" sz="3100" i="1">
                            <a:latin typeface="Cambria Math" panose="02040503050406030204" pitchFamily="18" charset="0"/>
                            <a:cs typeface="Times New Roman" panose="02020603050405020304" pitchFamily="18" charset="0"/>
                          </a:rPr>
                          <m:t>w</m:t>
                        </m:r>
                      </m:e>
                      <m:sub>
                        <m:r>
                          <a:rPr lang="en-US" altLang="zh-CN" sz="3100" b="0" i="1" smtClean="0">
                            <a:latin typeface="Cambria Math" panose="02040503050406030204" pitchFamily="18" charset="0"/>
                            <a:cs typeface="Times New Roman" panose="02020603050405020304" pitchFamily="18" charset="0"/>
                          </a:rPr>
                          <m:t>𝑖</m:t>
                        </m:r>
                      </m:sub>
                      <m:sup>
                        <m:r>
                          <a:rPr lang="en-US" altLang="zh-CN" sz="3100" b="0" i="1" smtClean="0">
                            <a:latin typeface="Cambria Math" panose="02040503050406030204" pitchFamily="18" charset="0"/>
                            <a:cs typeface="Times New Roman" panose="02020603050405020304" pitchFamily="18" charset="0"/>
                          </a:rPr>
                          <m:t>∗</m:t>
                        </m:r>
                      </m:sup>
                    </m:sSubSup>
                  </m:oMath>
                </a14:m>
                <a:r>
                  <a:rPr lang="en-US" altLang="zh-CN" sz="3100" dirty="0">
                    <a:latin typeface="Times New Roman" panose="02020603050405020304" pitchFamily="18" charset="0"/>
                    <a:cs typeface="Times New Roman" panose="02020603050405020304" pitchFamily="18" charset="0"/>
                  </a:rPr>
                  <a:t>was nonzero, then </a:t>
                </a:r>
                <a14:m>
                  <m:oMath xmlns:m="http://schemas.openxmlformats.org/officeDocument/2006/math">
                    <m:sSub>
                      <m:sSubPr>
                        <m:ctrlPr>
                          <a:rPr lang="en-US" altLang="zh-CN" sz="3100" i="1" smtClean="0">
                            <a:latin typeface="Cambria Math" panose="02040503050406030204" pitchFamily="18" charset="0"/>
                            <a:cs typeface="Times New Roman" panose="02020603050405020304" pitchFamily="18" charset="0"/>
                          </a:rPr>
                        </m:ctrlPr>
                      </m:sSubPr>
                      <m:e>
                        <m:acc>
                          <m:accPr>
                            <m:chr m:val="̃"/>
                            <m:ctrlPr>
                              <a:rPr lang="en-US" altLang="zh-CN" sz="3100" i="1">
                                <a:latin typeface="Cambria Math" panose="02040503050406030204" pitchFamily="18" charset="0"/>
                                <a:cs typeface="Times New Roman" panose="02020603050405020304" pitchFamily="18" charset="0"/>
                              </a:rPr>
                            </m:ctrlPr>
                          </m:accPr>
                          <m:e>
                            <m:r>
                              <a:rPr lang="en-US" altLang="zh-CN" sz="3100" b="0" i="1" smtClean="0">
                                <a:latin typeface="Cambria Math" panose="02040503050406030204" pitchFamily="18" charset="0"/>
                                <a:cs typeface="Times New Roman" panose="02020603050405020304" pitchFamily="18" charset="0"/>
                              </a:rPr>
                              <m:t> </m:t>
                            </m:r>
                            <m:r>
                              <a:rPr lang="en-US" altLang="zh-CN" sz="3100" i="1">
                                <a:latin typeface="Cambria Math" panose="02040503050406030204" pitchFamily="18" charset="0"/>
                                <a:cs typeface="Times New Roman" panose="02020603050405020304" pitchFamily="18" charset="0"/>
                              </a:rPr>
                              <m:t>𝑤</m:t>
                            </m:r>
                          </m:e>
                        </m:acc>
                      </m:e>
                      <m:sub>
                        <m:r>
                          <a:rPr lang="en-US" altLang="zh-CN" sz="3100" b="0" i="1" smtClean="0">
                            <a:latin typeface="Cambria Math" panose="02040503050406030204" pitchFamily="18" charset="0"/>
                            <a:cs typeface="Times New Roman" panose="02020603050405020304" pitchFamily="18" charset="0"/>
                          </a:rPr>
                          <m:t>𝑖</m:t>
                        </m:r>
                      </m:sub>
                    </m:sSub>
                  </m:oMath>
                </a14:m>
                <a:r>
                  <a:rPr lang="en-US" altLang="zh-CN" sz="3100" dirty="0">
                    <a:latin typeface="Times New Roman" panose="02020603050405020304" pitchFamily="18" charset="0"/>
                    <a:cs typeface="Times New Roman" panose="02020603050405020304" pitchFamily="18" charset="0"/>
                  </a:rPr>
                  <a:t> remains nonzero. This demonstrates  that </a:t>
                </a:r>
                <a14:m>
                  <m:oMath xmlns:m="http://schemas.openxmlformats.org/officeDocument/2006/math">
                    <m:sSup>
                      <m:sSupPr>
                        <m:ctrlPr>
                          <a:rPr lang="en-US" altLang="zh-CN" sz="3100" i="1" dirty="0">
                            <a:latin typeface="Cambria Math" panose="02040503050406030204" pitchFamily="18" charset="0"/>
                            <a:cs typeface="Times New Roman" panose="02020603050405020304" pitchFamily="18" charset="0"/>
                          </a:rPr>
                        </m:ctrlPr>
                      </m:sSupPr>
                      <m:e>
                        <m:r>
                          <a:rPr lang="en-US" altLang="zh-CN" sz="3100" dirty="0">
                            <a:latin typeface="Cambria Math" panose="02040503050406030204" pitchFamily="18" charset="0"/>
                            <a:cs typeface="Times New Roman" panose="02020603050405020304" pitchFamily="18" charset="0"/>
                          </a:rPr>
                          <m:t>𝐿</m:t>
                        </m:r>
                      </m:e>
                      <m:sup>
                        <m:r>
                          <a:rPr lang="en-US" altLang="zh-CN" sz="3100" dirty="0">
                            <a:latin typeface="Cambria Math" panose="02040503050406030204" pitchFamily="18" charset="0"/>
                            <a:cs typeface="Times New Roman" panose="02020603050405020304" pitchFamily="18" charset="0"/>
                          </a:rPr>
                          <m:t>2</m:t>
                        </m:r>
                      </m:sup>
                    </m:sSup>
                  </m:oMath>
                </a14:m>
                <a:r>
                  <a:rPr lang="en-US" altLang="zh-CN" sz="3100" dirty="0">
                    <a:latin typeface="Times New Roman" panose="02020603050405020304" pitchFamily="18" charset="0"/>
                    <a:cs typeface="Times New Roman" panose="02020603050405020304" pitchFamily="18" charset="0"/>
                  </a:rPr>
                  <a:t> regularization does not cause the parameters to become sparse, while </a:t>
                </a:r>
                <a14:m>
                  <m:oMath xmlns:m="http://schemas.openxmlformats.org/officeDocument/2006/math">
                    <m:sSup>
                      <m:sSupPr>
                        <m:ctrlPr>
                          <a:rPr lang="en-US" altLang="zh-CN" sz="3100" i="1" dirty="0">
                            <a:latin typeface="Cambria Math" panose="02040503050406030204" pitchFamily="18" charset="0"/>
                            <a:cs typeface="Times New Roman" panose="02020603050405020304" pitchFamily="18" charset="0"/>
                          </a:rPr>
                        </m:ctrlPr>
                      </m:sSupPr>
                      <m:e>
                        <m:r>
                          <a:rPr lang="en-US" altLang="zh-CN" sz="3100" dirty="0">
                            <a:latin typeface="Cambria Math" panose="02040503050406030204" pitchFamily="18" charset="0"/>
                            <a:cs typeface="Times New Roman" panose="02020603050405020304" pitchFamily="18" charset="0"/>
                          </a:rPr>
                          <m:t>𝐿</m:t>
                        </m:r>
                      </m:e>
                      <m:sup>
                        <m:r>
                          <a:rPr lang="en-US" altLang="zh-CN" sz="3100" dirty="0">
                            <a:latin typeface="Cambria Math" panose="02040503050406030204" pitchFamily="18" charset="0"/>
                            <a:cs typeface="Times New Roman" panose="02020603050405020304" pitchFamily="18" charset="0"/>
                          </a:rPr>
                          <m:t>1</m:t>
                        </m:r>
                      </m:sup>
                    </m:sSup>
                  </m:oMath>
                </a14:m>
                <a:r>
                  <a:rPr lang="en-US" altLang="zh-CN" sz="3100" dirty="0">
                    <a:latin typeface="Times New Roman" panose="02020603050405020304" pitchFamily="18" charset="0"/>
                    <a:cs typeface="Times New Roman" panose="02020603050405020304" pitchFamily="18" charset="0"/>
                  </a:rPr>
                  <a:t>  regularization may do so far large enough </a:t>
                </a:r>
                <a14:m>
                  <m:oMath xmlns:m="http://schemas.openxmlformats.org/officeDocument/2006/math">
                    <m:r>
                      <a:rPr lang="zh-CN" altLang="en-US" sz="3100" i="1" smtClean="0">
                        <a:latin typeface="Cambria Math" panose="02040503050406030204" pitchFamily="18" charset="0"/>
                      </a:rPr>
                      <m:t>𝛼</m:t>
                    </m:r>
                  </m:oMath>
                </a14:m>
                <a:r>
                  <a:rPr lang="en-US" altLang="zh-CN" sz="3100" dirty="0">
                    <a:latin typeface="Times New Roman" panose="02020603050405020304" pitchFamily="18" charset="0"/>
                    <a:cs typeface="Times New Roman" panose="02020603050405020304" pitchFamily="18" charset="0"/>
                  </a:rPr>
                  <a:t>.</a:t>
                </a:r>
              </a:p>
              <a:p>
                <a:pPr marL="0" indent="0" algn="just">
                  <a:lnSpc>
                    <a:spcPct val="125000"/>
                  </a:lnSpc>
                  <a:buNone/>
                </a:pPr>
                <a:endParaRPr lang="en-US" altLang="zh-CN" sz="2600" dirty="0">
                  <a:latin typeface="Times New Roman" panose="02020603050405020304" pitchFamily="18" charset="0"/>
                  <a:cs typeface="Times New Roman" panose="02020603050405020304" pitchFamily="18" charset="0"/>
                </a:endParaRPr>
              </a:p>
              <a:p>
                <a:pPr marL="0" indent="0" algn="just">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269213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F1BAEB5-6374-4FAA-ABF6-075A0664F645}"/>
                  </a:ext>
                </a:extLst>
              </p:cNvPr>
              <p:cNvSpPr>
                <a:spLocks noGrp="1"/>
              </p:cNvSpPr>
              <p:nvPr>
                <p:ph type="title"/>
              </p:nvPr>
            </p:nvSpPr>
            <p:spPr/>
            <p:txBody>
              <a:bodyPr/>
              <a:lstStyle/>
              <a:p>
                <a:r>
                  <a:rPr lang="en-US" altLang="zh-CN" dirty="0"/>
                  <a:t>7.1.2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1</m:t>
                        </m:r>
                      </m:sup>
                    </m:sSup>
                  </m:oMath>
                </a14:m>
                <a:r>
                  <a:rPr lang="en-US" altLang="zh-CN" dirty="0"/>
                  <a:t> Regularization</a:t>
                </a:r>
                <a:endParaRPr lang="zh-CN" altLang="en-US" dirty="0"/>
              </a:p>
            </p:txBody>
          </p:sp>
        </mc:Choice>
        <mc:Fallback xmlns="">
          <p:sp>
            <p:nvSpPr>
              <p:cNvPr id="2" name="标题 1">
                <a:extLst>
                  <a:ext uri="{FF2B5EF4-FFF2-40B4-BE49-F238E27FC236}">
                    <a16:creationId xmlns:a16="http://schemas.microsoft.com/office/drawing/2014/main" id="{5F1BAEB5-6374-4FAA-ABF6-075A0664F645}"/>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sparsity property induced by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regularization has been used extensively  as a </a:t>
                </a:r>
                <a:r>
                  <a:rPr lang="en-US" altLang="zh-CN" sz="2600" i="1" dirty="0">
                    <a:latin typeface="Times New Roman" panose="02020603050405020304" pitchFamily="18" charset="0"/>
                    <a:cs typeface="Times New Roman" panose="02020603050405020304" pitchFamily="18" charset="0"/>
                  </a:rPr>
                  <a:t>feature selection </a:t>
                </a:r>
                <a:r>
                  <a:rPr lang="en-US" altLang="zh-CN" sz="2600" dirty="0">
                    <a:latin typeface="Times New Roman" panose="02020603050405020304" pitchFamily="18" charset="0"/>
                    <a:cs typeface="Times New Roman" panose="02020603050405020304" pitchFamily="18" charset="0"/>
                  </a:rPr>
                  <a:t>mechanism. Feature selection simplifies a machine learning  problem by choosing which subset of the available features should be used. In  particular, the well known LASSO (</a:t>
                </a:r>
                <a:r>
                  <a:rPr lang="en-US" altLang="zh-CN" sz="2600" dirty="0" err="1">
                    <a:solidFill>
                      <a:srgbClr val="00FF00"/>
                    </a:solidFill>
                    <a:latin typeface="Times New Roman" panose="02020603050405020304" pitchFamily="18" charset="0"/>
                    <a:cs typeface="Times New Roman" panose="02020603050405020304" pitchFamily="18" charset="0"/>
                  </a:rPr>
                  <a:t>Tibshirani</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1995</a:t>
                </a:r>
                <a:r>
                  <a:rPr lang="en-US" altLang="zh-CN" sz="2600" dirty="0">
                    <a:latin typeface="Times New Roman" panose="02020603050405020304" pitchFamily="18" charset="0"/>
                    <a:cs typeface="Times New Roman" panose="02020603050405020304" pitchFamily="18" charset="0"/>
                  </a:rPr>
                  <a:t>) (least absolute shrinkage and  selection operator) model integrates an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penalty with a linear model and a least  squares cost function. The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penalty causes a subset of the weights to become  zero, suggesting that the corresponding features may safely be discarded.</a:t>
                </a:r>
              </a:p>
              <a:p>
                <a:pPr marL="0" indent="0" algn="just">
                  <a:lnSpc>
                    <a:spcPct val="125000"/>
                  </a:lnSpc>
                  <a:buNone/>
                </a:pPr>
                <a:r>
                  <a:rPr lang="zh-CN" altLang="en-US" dirty="0"/>
                  <a:t>　　</a:t>
                </a:r>
                <a:r>
                  <a:rPr lang="en-US" altLang="zh-CN" sz="2600" dirty="0">
                    <a:latin typeface="Times New Roman" panose="02020603050405020304" pitchFamily="18" charset="0"/>
                    <a:cs typeface="Times New Roman" panose="02020603050405020304" pitchFamily="18" charset="0"/>
                  </a:rPr>
                  <a:t>In Sec. </a:t>
                </a:r>
                <a:r>
                  <a:rPr lang="en-US" altLang="zh-CN" sz="2600" dirty="0">
                    <a:solidFill>
                      <a:srgbClr val="FF0000"/>
                    </a:solidFill>
                    <a:latin typeface="Times New Roman" panose="02020603050405020304" pitchFamily="18" charset="0"/>
                    <a:cs typeface="Times New Roman" panose="02020603050405020304" pitchFamily="18" charset="0"/>
                  </a:rPr>
                  <a:t>5.6.1</a:t>
                </a:r>
                <a:r>
                  <a:rPr lang="en-US" altLang="zh-CN" sz="2600" dirty="0">
                    <a:latin typeface="Times New Roman" panose="02020603050405020304" pitchFamily="18" charset="0"/>
                    <a:cs typeface="Times New Roman" panose="02020603050405020304" pitchFamily="18" charset="0"/>
                  </a:rPr>
                  <a:t>, we saw that many regularization strategies can be interpreted as  MAP Bayesian inference, and that in particular,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b="0" i="0" dirty="0" smtClean="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regularization is equivalent  to MAP Bayesian inference with a Gaussian prior on the weights.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584091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FCC65A0-D37F-4866-BD2C-4BEB3AE830FD}"/>
                  </a:ext>
                </a:extLst>
              </p:cNvPr>
              <p:cNvSpPr>
                <a:spLocks noGrp="1"/>
              </p:cNvSpPr>
              <p:nvPr>
                <p:ph type="title"/>
              </p:nvPr>
            </p:nvSpPr>
            <p:spPr/>
            <p:txBody>
              <a:bodyPr/>
              <a:lstStyle/>
              <a:p>
                <a:r>
                  <a:rPr lang="en-US" altLang="zh-CN" dirty="0"/>
                  <a:t>7.1.2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𝐿</m:t>
                        </m:r>
                      </m:e>
                      <m:sup>
                        <m:r>
                          <a:rPr lang="en-US" altLang="zh-CN" i="1" dirty="0">
                            <a:latin typeface="Cambria Math" panose="02040503050406030204" pitchFamily="18" charset="0"/>
                          </a:rPr>
                          <m:t>1</m:t>
                        </m:r>
                      </m:sup>
                    </m:sSup>
                  </m:oMath>
                </a14:m>
                <a:r>
                  <a:rPr lang="en-US" altLang="zh-CN" dirty="0"/>
                  <a:t> Regularization</a:t>
                </a:r>
                <a:endParaRPr lang="zh-CN" altLang="en-US" dirty="0"/>
              </a:p>
            </p:txBody>
          </p:sp>
        </mc:Choice>
        <mc:Fallback xmlns="">
          <p:sp>
            <p:nvSpPr>
              <p:cNvPr id="2" name="标题 1">
                <a:extLst>
                  <a:ext uri="{FF2B5EF4-FFF2-40B4-BE49-F238E27FC236}">
                    <a16:creationId xmlns:a16="http://schemas.microsoft.com/office/drawing/2014/main" id="{0FCC65A0-D37F-4866-BD2C-4BEB3AE830FD}"/>
                  </a:ext>
                </a:extLst>
              </p:cNvPr>
              <p:cNvSpPr>
                <a:spLocks noGrp="1" noRot="1" noChangeAspect="1" noMove="1" noResize="1" noEditPoints="1" noAdjustHandles="1" noChangeArrowheads="1" noChangeShapeType="1" noTextEdit="1"/>
              </p:cNvSpPr>
              <p:nvPr>
                <p:ph type="title"/>
              </p:nvPr>
            </p:nvSpPr>
            <p:spPr>
              <a:blipFill>
                <a:blip r:embed="rId2"/>
                <a:stretch>
                  <a:fillRect l="-1657" t="-108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buNone/>
                </a:pPr>
                <a:r>
                  <a:rPr lang="en-US" altLang="zh-CN" sz="2600" dirty="0">
                    <a:latin typeface="Times New Roman" panose="02020603050405020304" pitchFamily="18" charset="0"/>
                    <a:cs typeface="Times New Roman" panose="02020603050405020304" pitchFamily="18" charset="0"/>
                  </a:rPr>
                  <a:t>For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regularization,  the penalty αΩ(</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 α</a:t>
                </a:r>
                <a14:m>
                  <m:oMath xmlns:m="http://schemas.openxmlformats.org/officeDocument/2006/math">
                    <m:nary>
                      <m:naryPr>
                        <m:chr m:val="∑"/>
                        <m:limLoc m:val="subSup"/>
                        <m:supHide m:val="on"/>
                        <m:ctrlPr>
                          <a:rPr lang="en-US" altLang="zh-CN" sz="2600" i="1" smtClean="0">
                            <a:latin typeface="Cambria Math" panose="02040503050406030204" pitchFamily="18" charset="0"/>
                            <a:cs typeface="Times New Roman" panose="02020603050405020304" pitchFamily="18" charset="0"/>
                          </a:rPr>
                        </m:ctrlPr>
                      </m:naryPr>
                      <m:sub>
                        <m:r>
                          <m:rPr>
                            <m:brk m:alnAt="9"/>
                          </m:rPr>
                          <a:rPr lang="en-US" altLang="zh-CN" sz="2600" b="0" i="1" smtClean="0">
                            <a:latin typeface="Cambria Math" panose="02040503050406030204" pitchFamily="18" charset="0"/>
                            <a:cs typeface="Times New Roman" panose="02020603050405020304" pitchFamily="18" charset="0"/>
                          </a:rPr>
                          <m:t>𝑖</m:t>
                        </m:r>
                      </m:sub>
                      <m:sup/>
                      <m:e>
                        <m:r>
                          <m:rPr>
                            <m:nor/>
                          </m:rPr>
                          <a:rPr lang="en-US" altLang="zh-CN" sz="2600" b="1" dirty="0">
                            <a:latin typeface="Times New Roman" panose="02020603050405020304" pitchFamily="18" charset="0"/>
                            <a:cs typeface="Times New Roman" panose="02020603050405020304" pitchFamily="18" charset="0"/>
                          </a:rPr>
                          <m:t>|</m:t>
                        </m:r>
                        <m:r>
                          <m:rPr>
                            <m:nor/>
                          </m:rPr>
                          <a:rPr lang="en-US" altLang="zh-CN" sz="2600" dirty="0">
                            <a:cs typeface="Times New Roman" panose="02020603050405020304" pitchFamily="18" charset="0"/>
                          </a:rPr>
                          <m:t> </m:t>
                        </m:r>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𝑤</m:t>
                            </m:r>
                          </m:e>
                          <m:sub>
                            <m:r>
                              <a:rPr lang="en-US" altLang="zh-CN" sz="2600" i="1" dirty="0">
                                <a:latin typeface="Cambria Math" panose="02040503050406030204" pitchFamily="18" charset="0"/>
                                <a:cs typeface="Times New Roman" panose="02020603050405020304" pitchFamily="18" charset="0"/>
                              </a:rPr>
                              <m:t>𝑖</m:t>
                            </m:r>
                          </m:sub>
                        </m:sSub>
                        <m:r>
                          <a:rPr lang="en-US" altLang="zh-CN" sz="2600" i="1" dirty="0">
                            <a:latin typeface="Cambria Math" panose="02040503050406030204" pitchFamily="18" charset="0"/>
                            <a:cs typeface="Times New Roman" panose="02020603050405020304" pitchFamily="18" charset="0"/>
                          </a:rPr>
                          <m:t> </m:t>
                        </m:r>
                        <m:r>
                          <m:rPr>
                            <m:nor/>
                          </m:rPr>
                          <a:rPr lang="en-US" altLang="zh-CN" sz="2600" b="1" dirty="0">
                            <a:latin typeface="Times New Roman" panose="02020603050405020304" pitchFamily="18" charset="0"/>
                            <a:cs typeface="Times New Roman" panose="02020603050405020304" pitchFamily="18" charset="0"/>
                          </a:rPr>
                          <m:t>|</m:t>
                        </m:r>
                      </m:e>
                    </m:nary>
                  </m:oMath>
                </a14:m>
                <a:r>
                  <a:rPr lang="en-US" altLang="zh-CN" sz="2600" dirty="0">
                    <a:latin typeface="Times New Roman" panose="02020603050405020304" pitchFamily="18" charset="0"/>
                    <a:cs typeface="Times New Roman" panose="02020603050405020304" pitchFamily="18" charset="0"/>
                  </a:rPr>
                  <a:t> used to regularize a cost function is  equivalent to the log-prior term that is maximized by MAP Bayesian inference  when the prior is an isotropic Laplace distribution (Eq. </a:t>
                </a:r>
                <a:r>
                  <a:rPr lang="en-US" altLang="zh-CN" sz="2600" dirty="0">
                    <a:solidFill>
                      <a:srgbClr val="FF0000"/>
                    </a:solidFill>
                    <a:latin typeface="Times New Roman" panose="02020603050405020304" pitchFamily="18" charset="0"/>
                    <a:cs typeface="Times New Roman" panose="02020603050405020304" pitchFamily="18" charset="0"/>
                  </a:rPr>
                  <a:t>3.26</a:t>
                </a:r>
                <a:r>
                  <a:rPr lang="en-US" altLang="zh-CN" sz="2600" dirty="0">
                    <a:latin typeface="Times New Roman" panose="02020603050405020304" pitchFamily="18" charset="0"/>
                    <a:cs typeface="Times New Roman" panose="02020603050405020304" pitchFamily="18" charset="0"/>
                  </a:rPr>
                  <a:t>) over </a:t>
                </a:r>
                <a:r>
                  <a:rPr lang="en-US" altLang="zh-CN" sz="2600" i="1" dirty="0">
                    <a:latin typeface="Times New Roman" panose="02020603050405020304" pitchFamily="18" charset="0"/>
                    <a:cs typeface="Times New Roman" panose="02020603050405020304" pitchFamily="18" charset="0"/>
                  </a:rPr>
                  <a:t>w:</a:t>
                </a:r>
              </a:p>
              <a:p>
                <a:pPr marL="0" indent="0" algn="just">
                  <a:lnSpc>
                    <a:spcPct val="125000"/>
                  </a:lnSpc>
                  <a:buNone/>
                </a:pPr>
                <a:endParaRPr lang="en-US" altLang="zh-CN" sz="2600" i="1" dirty="0">
                  <a:latin typeface="Times New Roman" panose="02020603050405020304" pitchFamily="18" charset="0"/>
                  <a:cs typeface="Times New Roman" panose="02020603050405020304" pitchFamily="18" charset="0"/>
                </a:endParaRPr>
              </a:p>
              <a:p>
                <a:pPr marL="0" indent="0" algn="just">
                  <a:lnSpc>
                    <a:spcPct val="125000"/>
                  </a:lnSpc>
                  <a:buNone/>
                </a:pPr>
                <a:endParaRPr lang="en-US" altLang="zh-CN" sz="2600" i="1" dirty="0">
                  <a:latin typeface="Times New Roman" panose="02020603050405020304" pitchFamily="18" charset="0"/>
                  <a:cs typeface="Times New Roman" panose="02020603050405020304" pitchFamily="18" charset="0"/>
                </a:endParaRPr>
              </a:p>
              <a:p>
                <a:pPr marL="0" indent="0" algn="just">
                  <a:lnSpc>
                    <a:spcPct val="125000"/>
                  </a:lnSpc>
                  <a:buNone/>
                </a:pPr>
                <a:r>
                  <a:rPr lang="en-US" altLang="zh-CN" sz="2600" dirty="0">
                    <a:latin typeface="Times New Roman" panose="02020603050405020304" pitchFamily="18" charset="0"/>
                    <a:cs typeface="Times New Roman" panose="02020603050405020304" pitchFamily="18" charset="0"/>
                  </a:rPr>
                  <a:t>From the point of view of learning via minimization with respect to </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we can ignore the </a:t>
                </a:r>
                <a14:m>
                  <m:oMath xmlns:m="http://schemas.openxmlformats.org/officeDocument/2006/math">
                    <m:func>
                      <m:funcPr>
                        <m:ctrlPr>
                          <a:rPr lang="en-US" altLang="zh-CN" sz="2600" i="1" smtClean="0">
                            <a:latin typeface="Cambria Math" panose="02040503050406030204" pitchFamily="18" charset="0"/>
                            <a:cs typeface="Times New Roman" panose="02020603050405020304" pitchFamily="18" charset="0"/>
                          </a:rPr>
                        </m:ctrlPr>
                      </m:funcPr>
                      <m:fName>
                        <m:r>
                          <m:rPr>
                            <m:sty m:val="p"/>
                          </m:rPr>
                          <a:rPr lang="en-US" altLang="zh-CN" sz="2600" i="0" smtClean="0">
                            <a:latin typeface="Cambria Math" panose="02040503050406030204" pitchFamily="18" charset="0"/>
                            <a:cs typeface="Times New Roman" panose="02020603050405020304" pitchFamily="18" charset="0"/>
                          </a:rPr>
                          <m:t>log</m:t>
                        </m:r>
                      </m:fName>
                      <m:e>
                        <m:r>
                          <m:rPr>
                            <m:nor/>
                          </m:rPr>
                          <a:rPr lang="en-US" altLang="zh-CN" sz="2600" dirty="0">
                            <a:latin typeface="Times New Roman" panose="02020603050405020304" pitchFamily="18" charset="0"/>
                            <a:cs typeface="Times New Roman" panose="02020603050405020304" pitchFamily="18" charset="0"/>
                          </a:rPr>
                          <m:t>α</m:t>
                        </m:r>
                      </m:e>
                    </m:func>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log 2 terms because they do not depend on </a:t>
                </a:r>
                <a:r>
                  <a:rPr lang="en-US" altLang="zh-CN" sz="2600"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B8858BEC-E97C-419E-A5AC-573B0E913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783" y="2862266"/>
            <a:ext cx="10073256" cy="836902"/>
          </a:xfrm>
          <a:prstGeom prst="rect">
            <a:avLst/>
          </a:prstGeom>
        </p:spPr>
      </p:pic>
    </p:spTree>
    <p:extLst>
      <p:ext uri="{BB962C8B-B14F-4D97-AF65-F5344CB8AC3E}">
        <p14:creationId xmlns:p14="http://schemas.microsoft.com/office/powerpoint/2010/main" val="2894707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Huijin</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330036" y="1711766"/>
            <a:ext cx="9436703"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7.2 Norm Penalties as Constrained Optimization</a:t>
            </a:r>
            <a:endParaRPr lang="zh-CN" altLang="en-US" sz="3600" dirty="0"/>
          </a:p>
        </p:txBody>
      </p:sp>
      <p:sp>
        <p:nvSpPr>
          <p:cNvPr id="8" name="文本框 7"/>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2777187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F52DF80-94D3-44B4-AB61-86DD19A51B24}"/>
              </a:ext>
            </a:extLst>
          </p:cNvPr>
          <p:cNvSpPr>
            <a:spLocks noGrp="1"/>
          </p:cNvSpPr>
          <p:nvPr>
            <p:ph type="title"/>
          </p:nvPr>
        </p:nvSpPr>
        <p:spPr/>
        <p:txBody>
          <a:bodyPr>
            <a:normAutofit/>
          </a:bodyPr>
          <a:lstStyle/>
          <a:p>
            <a:r>
              <a:rPr lang="en-US" altLang="zh-CN" dirty="0"/>
              <a:t>7.2 Norm Penalties as Constrained Optimization</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buNone/>
            </a:pPr>
            <a:r>
              <a:rPr lang="en-US" altLang="zh-CN" sz="2600" dirty="0">
                <a:latin typeface="Times New Roman" panose="02020603050405020304" pitchFamily="18" charset="0"/>
                <a:cs typeface="Times New Roman" panose="02020603050405020304" pitchFamily="18" charset="0"/>
              </a:rPr>
              <a:t>Consider the cost function regularized by a parameter norm penalty</a:t>
            </a:r>
            <a:r>
              <a:rPr lang="zh-CN" altLang="en-US" sz="2600" dirty="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buNone/>
            </a:pPr>
            <a:r>
              <a:rPr lang="zh-CN" altLang="en-US" dirty="0"/>
              <a:t>　　</a:t>
            </a:r>
            <a:r>
              <a:rPr lang="en-US" altLang="zh-CN" sz="2600" dirty="0">
                <a:latin typeface="Times New Roman" panose="02020603050405020304" pitchFamily="18" charset="0"/>
                <a:cs typeface="Times New Roman" panose="02020603050405020304" pitchFamily="18" charset="0"/>
              </a:rPr>
              <a:t>Recall from Sec. </a:t>
            </a:r>
            <a:r>
              <a:rPr lang="en-US" altLang="zh-CN" sz="2600" dirty="0">
                <a:solidFill>
                  <a:srgbClr val="FF0000"/>
                </a:solidFill>
                <a:latin typeface="Times New Roman" panose="02020603050405020304" pitchFamily="18" charset="0"/>
                <a:cs typeface="Times New Roman" panose="02020603050405020304" pitchFamily="18" charset="0"/>
              </a:rPr>
              <a:t>4.4</a:t>
            </a:r>
            <a:r>
              <a:rPr lang="en-US" altLang="zh-CN" sz="2600" dirty="0">
                <a:latin typeface="Times New Roman" panose="02020603050405020304" pitchFamily="18" charset="0"/>
                <a:cs typeface="Times New Roman" panose="02020603050405020304" pitchFamily="18" charset="0"/>
              </a:rPr>
              <a:t> that we can minimize a function subject to constraints by  constructing a generalized Lagrange function, consisting of the original objective  function plus a set of penalties. Each penalty is a product between a coefficient,  called a </a:t>
            </a:r>
            <a:r>
              <a:rPr lang="en-US" altLang="zh-CN" sz="2600" dirty="0" err="1">
                <a:latin typeface="Times New Roman" panose="02020603050405020304" pitchFamily="18" charset="0"/>
                <a:cs typeface="Times New Roman" panose="02020603050405020304" pitchFamily="18" charset="0"/>
              </a:rPr>
              <a:t>Karush</a:t>
            </a:r>
            <a:r>
              <a:rPr lang="en-US" altLang="zh-CN" sz="2600" dirty="0">
                <a:latin typeface="Times New Roman" panose="02020603050405020304" pitchFamily="18" charset="0"/>
                <a:cs typeface="Times New Roman" panose="02020603050405020304" pitchFamily="18" charset="0"/>
              </a:rPr>
              <a:t>-Kuhn-Tucker (KKT) multiplier, and a function representing  whether the constraint is satisfied. If we wanted to constrain Ω( </a:t>
            </a:r>
            <a:r>
              <a:rPr lang="en-US" altLang="zh-CN" sz="2600" b="1" dirty="0">
                <a:latin typeface="Times New Roman" panose="02020603050405020304" pitchFamily="18" charset="0"/>
                <a:cs typeface="Times New Roman" panose="02020603050405020304" pitchFamily="18" charset="0"/>
              </a:rPr>
              <a:t>θ </a:t>
            </a:r>
            <a:r>
              <a:rPr lang="en-US" altLang="zh-CN" sz="2600" dirty="0">
                <a:latin typeface="Times New Roman" panose="02020603050405020304" pitchFamily="18" charset="0"/>
                <a:cs typeface="Times New Roman" panose="02020603050405020304" pitchFamily="18" charset="0"/>
              </a:rPr>
              <a:t>) to be less than  some constant k, we could construct a generalized Lagrange function</a:t>
            </a:r>
          </a:p>
          <a:p>
            <a:pPr marL="0" indent="0" algn="just">
              <a:lnSpc>
                <a:spcPct val="125000"/>
              </a:lnSpc>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414291A2-A5D0-4558-AEF0-48DA23FE8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179" y="1676833"/>
            <a:ext cx="8469641" cy="598326"/>
          </a:xfrm>
          <a:prstGeom prst="rect">
            <a:avLst/>
          </a:prstGeom>
        </p:spPr>
      </p:pic>
      <p:pic>
        <p:nvPicPr>
          <p:cNvPr id="8" name="图片 7">
            <a:extLst>
              <a:ext uri="{FF2B5EF4-FFF2-40B4-BE49-F238E27FC236}">
                <a16:creationId xmlns:a16="http://schemas.microsoft.com/office/drawing/2014/main" id="{C4A8853F-A7AF-407D-8E40-D61656FA2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972" y="5449302"/>
            <a:ext cx="9241848" cy="654290"/>
          </a:xfrm>
          <a:prstGeom prst="rect">
            <a:avLst/>
          </a:prstGeom>
        </p:spPr>
      </p:pic>
    </p:spTree>
    <p:extLst>
      <p:ext uri="{BB962C8B-B14F-4D97-AF65-F5344CB8AC3E}">
        <p14:creationId xmlns:p14="http://schemas.microsoft.com/office/powerpoint/2010/main" val="2449656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661B9D4-B14F-496F-83C6-194A85DA1BF6}"/>
              </a:ext>
            </a:extLst>
          </p:cNvPr>
          <p:cNvSpPr>
            <a:spLocks noGrp="1"/>
          </p:cNvSpPr>
          <p:nvPr>
            <p:ph type="title"/>
          </p:nvPr>
        </p:nvSpPr>
        <p:spPr/>
        <p:txBody>
          <a:bodyPr/>
          <a:lstStyle/>
          <a:p>
            <a:r>
              <a:rPr lang="en-US" altLang="zh-CN" dirty="0"/>
              <a:t>7.2 Norm Penalties as Constrained Optimization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solution to the constrained problem is given by</a:t>
                </a:r>
              </a:p>
              <a:p>
                <a:pPr marL="0" indent="0" algn="just">
                  <a:lnSpc>
                    <a:spcPct val="125000"/>
                  </a:lnSpc>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As described in Sec. </a:t>
                </a:r>
                <a:r>
                  <a:rPr lang="en-US" altLang="zh-CN" sz="2600" dirty="0">
                    <a:solidFill>
                      <a:srgbClr val="FF0000"/>
                    </a:solidFill>
                    <a:latin typeface="Times New Roman" panose="02020603050405020304" pitchFamily="18" charset="0"/>
                    <a:cs typeface="Times New Roman" panose="02020603050405020304" pitchFamily="18" charset="0"/>
                  </a:rPr>
                  <a:t>4.4</a:t>
                </a:r>
                <a:r>
                  <a:rPr lang="en-US" altLang="zh-CN" sz="2600" dirty="0">
                    <a:latin typeface="Times New Roman" panose="02020603050405020304" pitchFamily="18" charset="0"/>
                    <a:cs typeface="Times New Roman" panose="02020603050405020304" pitchFamily="18" charset="0"/>
                  </a:rPr>
                  <a:t>, solving this problem requires modifying both </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and  α. Sec.</a:t>
                </a:r>
                <a:r>
                  <a:rPr lang="en-US" altLang="zh-CN" sz="2600" dirty="0">
                    <a:solidFill>
                      <a:srgbClr val="FF0000"/>
                    </a:solidFill>
                    <a:latin typeface="Times New Roman" panose="02020603050405020304" pitchFamily="18" charset="0"/>
                    <a:cs typeface="Times New Roman" panose="02020603050405020304" pitchFamily="18" charset="0"/>
                  </a:rPr>
                  <a:t> 4.5 </a:t>
                </a:r>
                <a:r>
                  <a:rPr lang="en-US" altLang="zh-CN" sz="2600" dirty="0">
                    <a:latin typeface="Times New Roman" panose="02020603050405020304" pitchFamily="18" charset="0"/>
                    <a:cs typeface="Times New Roman" panose="02020603050405020304" pitchFamily="18" charset="0"/>
                  </a:rPr>
                  <a:t>provides a worked example of linear regression with an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dirty="0">
                            <a:latin typeface="Cambria Math" panose="02040503050406030204" pitchFamily="18" charset="0"/>
                            <a:cs typeface="Times New Roman" panose="02020603050405020304" pitchFamily="18" charset="0"/>
                          </a:rPr>
                          <m:t>𝐿</m:t>
                        </m:r>
                      </m:e>
                      <m:sup>
                        <m:r>
                          <a:rPr lang="en-US" altLang="zh-CN" sz="2600"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constraint.  Many different procedures are possible—some may use gradient descent, while  others may use analytical solutions for where the gradient is zero—but in all  procedures </a:t>
                </a:r>
                <a:r>
                  <a:rPr lang="en-US" altLang="zh-CN" sz="2600" i="1" dirty="0">
                    <a:latin typeface="Times New Roman" panose="02020603050405020304" pitchFamily="18" charset="0"/>
                    <a:cs typeface="Times New Roman" panose="02020603050405020304" pitchFamily="18" charset="0"/>
                  </a:rPr>
                  <a:t>α</a:t>
                </a:r>
                <a:r>
                  <a:rPr lang="en-US" altLang="zh-CN" sz="2600" dirty="0">
                    <a:latin typeface="Times New Roman" panose="02020603050405020304" pitchFamily="18" charset="0"/>
                    <a:cs typeface="Times New Roman" panose="02020603050405020304" pitchFamily="18" charset="0"/>
                  </a:rPr>
                  <a:t> must increase whenever Ω(</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&gt; k and decrease whenever Ω(</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&lt; k .  All positive </a:t>
                </a:r>
                <a:r>
                  <a:rPr lang="en-US" altLang="zh-CN" sz="2600" i="1" dirty="0">
                    <a:latin typeface="Times New Roman" panose="02020603050405020304" pitchFamily="18" charset="0"/>
                    <a:cs typeface="Times New Roman" panose="02020603050405020304" pitchFamily="18" charset="0"/>
                  </a:rPr>
                  <a:t>α</a:t>
                </a:r>
                <a:r>
                  <a:rPr lang="en-US" altLang="zh-CN" sz="2600" dirty="0">
                    <a:latin typeface="Times New Roman" panose="02020603050405020304" pitchFamily="18" charset="0"/>
                    <a:cs typeface="Times New Roman" panose="02020603050405020304" pitchFamily="18" charset="0"/>
                  </a:rPr>
                  <a:t> encourage Ω(</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to shrink. The optimal value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zh-CN" altLang="en-US" sz="2600" i="1" smtClean="0">
                            <a:latin typeface="Cambria Math" panose="02040503050406030204" pitchFamily="18" charset="0"/>
                          </a:rPr>
                          <m:t>𝛼</m:t>
                        </m:r>
                      </m:e>
                      <m:sup>
                        <m:r>
                          <a:rPr lang="zh-CN" altLang="en-US" i="1">
                            <a:latin typeface="Cambria Math" panose="02040503050406030204" pitchFamily="18" charset="0"/>
                          </a:rPr>
                          <m:t>∗</m:t>
                        </m:r>
                      </m:sup>
                    </m:sSup>
                  </m:oMath>
                </a14:m>
                <a:r>
                  <a:rPr lang="en-US" altLang="zh-CN" sz="2600" dirty="0">
                    <a:latin typeface="Times New Roman" panose="02020603050405020304" pitchFamily="18" charset="0"/>
                    <a:cs typeface="Times New Roman" panose="02020603050405020304" pitchFamily="18" charset="0"/>
                  </a:rPr>
                  <a:t> will encourage Ω(</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to shrink, but not so strongly to make Ω(</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become less than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657"/>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B1522E5C-7BD4-4499-B9FE-AFBFE145E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014" y="1675967"/>
            <a:ext cx="7117052" cy="610033"/>
          </a:xfrm>
          <a:prstGeom prst="rect">
            <a:avLst/>
          </a:prstGeom>
        </p:spPr>
      </p:pic>
    </p:spTree>
    <p:extLst>
      <p:ext uri="{BB962C8B-B14F-4D97-AF65-F5344CB8AC3E}">
        <p14:creationId xmlns:p14="http://schemas.microsoft.com/office/powerpoint/2010/main" val="3555089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FA52493-BF88-4E5E-8CDC-EC8503A3AFAA}"/>
              </a:ext>
            </a:extLst>
          </p:cNvPr>
          <p:cNvSpPr>
            <a:spLocks noGrp="1"/>
          </p:cNvSpPr>
          <p:nvPr>
            <p:ph type="title"/>
          </p:nvPr>
        </p:nvSpPr>
        <p:spPr/>
        <p:txBody>
          <a:bodyPr/>
          <a:lstStyle/>
          <a:p>
            <a:r>
              <a:rPr lang="en-US" altLang="zh-CN" dirty="0"/>
              <a:t>7.2 Norm Penalties as Constrained Optimization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 gain some insight into the effect of the constraint, we can fix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𝛼</m:t>
                        </m:r>
                      </m:e>
                      <m:sup>
                        <m:r>
                          <a:rPr lang="zh-CN" altLang="en-US" i="1">
                            <a:latin typeface="Cambria Math" panose="02040503050406030204" pitchFamily="18" charset="0"/>
                          </a:rPr>
                          <m:t>∗</m:t>
                        </m:r>
                      </m:sup>
                    </m:sSup>
                  </m:oMath>
                </a14:m>
                <a:r>
                  <a:rPr lang="en-US" altLang="zh-CN" dirty="0">
                    <a:latin typeface="Times New Roman" panose="02020603050405020304" pitchFamily="18" charset="0"/>
                    <a:cs typeface="Times New Roman" panose="02020603050405020304" pitchFamily="18" charset="0"/>
                  </a:rPr>
                  <a:t> and view  the problem as just a function of </a:t>
                </a:r>
                <a:r>
                  <a:rPr lang="en-US" altLang="zh-CN" b="1" i="1" dirty="0">
                    <a:latin typeface="Times New Roman" panose="02020603050405020304" pitchFamily="18" charset="0"/>
                    <a:cs typeface="Times New Roman" panose="02020603050405020304" pitchFamily="18" charset="0"/>
                  </a:rPr>
                  <a:t>θ</a:t>
                </a:r>
                <a:r>
                  <a:rPr lang="en-US" altLang="zh-CN" dirty="0">
                    <a:latin typeface="Times New Roman" panose="02020603050405020304" pitchFamily="18" charset="0"/>
                    <a:cs typeface="Times New Roman" panose="02020603050405020304" pitchFamily="18" charset="0"/>
                  </a:rPr>
                  <a:t> :</a:t>
                </a:r>
              </a:p>
              <a:p>
                <a:pPr marL="0" indent="0" algn="just">
                  <a:lnSpc>
                    <a:spcPct val="125000"/>
                  </a:lnSpc>
                  <a:buNone/>
                </a:pPr>
                <a:endParaRPr lang="en-US" altLang="zh-CN" sz="3000" dirty="0">
                  <a:latin typeface="Times New Roman" panose="02020603050405020304" pitchFamily="18" charset="0"/>
                  <a:cs typeface="Times New Roman" panose="02020603050405020304" pitchFamily="18" charset="0"/>
                </a:endParaRPr>
              </a:p>
              <a:p>
                <a:pPr marL="0" indent="0" algn="just">
                  <a:lnSpc>
                    <a:spcPct val="125000"/>
                  </a:lnSpc>
                  <a:buNone/>
                </a:pPr>
                <a:r>
                  <a:rPr lang="en-US" altLang="zh-CN" dirty="0">
                    <a:latin typeface="Times New Roman" panose="02020603050405020304" pitchFamily="18" charset="0"/>
                    <a:cs typeface="Times New Roman" panose="02020603050405020304" pitchFamily="18" charset="0"/>
                  </a:rPr>
                  <a:t>This is exactly the same as the regularized training problem of minimizing </a:t>
                </a:r>
                <a14:m>
                  <m:oMath xmlns:m="http://schemas.openxmlformats.org/officeDocument/2006/math">
                    <m:acc>
                      <m:accPr>
                        <m:chr m:val="̃"/>
                        <m:ctrlPr>
                          <a:rPr lang="en-US" altLang="zh-CN"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𝐽</m:t>
                        </m:r>
                      </m:e>
                    </m:acc>
                  </m:oMath>
                </a14:m>
                <a:r>
                  <a:rPr lang="en-US" altLang="zh-CN" dirty="0">
                    <a:latin typeface="Times New Roman" panose="02020603050405020304" pitchFamily="18" charset="0"/>
                    <a:cs typeface="Times New Roman" panose="02020603050405020304" pitchFamily="18" charset="0"/>
                  </a:rPr>
                  <a:t>.  We can thus think of a parameter norm penalty as imposing a constraint on the  weights. If Ω is the </a:t>
                </a:r>
                <a14:m>
                  <m:oMath xmlns:m="http://schemas.openxmlformats.org/officeDocument/2006/math">
                    <m:sSup>
                      <m:sSupPr>
                        <m:ctrlPr>
                          <a:rPr lang="en-US" altLang="zh-CN" i="1" dirty="0">
                            <a:latin typeface="Cambria Math" panose="02040503050406030204" pitchFamily="18" charset="0"/>
                            <a:cs typeface="Times New Roman" panose="02020603050405020304" pitchFamily="18" charset="0"/>
                          </a:rPr>
                        </m:ctrlPr>
                      </m:sSupPr>
                      <m:e>
                        <m:r>
                          <a:rPr lang="en-US" altLang="zh-CN" dirty="0">
                            <a:latin typeface="Cambria Math" panose="02040503050406030204" pitchFamily="18" charset="0"/>
                            <a:cs typeface="Times New Roman" panose="02020603050405020304" pitchFamily="18" charset="0"/>
                          </a:rPr>
                          <m:t>𝐿</m:t>
                        </m:r>
                      </m:e>
                      <m:sup>
                        <m:r>
                          <a:rPr lang="en-US" altLang="zh-CN" dirty="0">
                            <a:latin typeface="Cambria Math" panose="02040503050406030204" pitchFamily="18" charset="0"/>
                            <a:cs typeface="Times New Roman" panose="02020603050405020304" pitchFamily="18" charset="0"/>
                          </a:rPr>
                          <m:t>2</m:t>
                        </m:r>
                      </m:sup>
                    </m:sSup>
                  </m:oMath>
                </a14:m>
                <a:r>
                  <a:rPr lang="en-US" altLang="zh-CN" dirty="0">
                    <a:latin typeface="Times New Roman" panose="02020603050405020304" pitchFamily="18" charset="0"/>
                    <a:cs typeface="Times New Roman" panose="02020603050405020304" pitchFamily="18" charset="0"/>
                  </a:rPr>
                  <a:t> norm, then the weights are constrained to lie in a </a:t>
                </a:r>
                <a14:m>
                  <m:oMath xmlns:m="http://schemas.openxmlformats.org/officeDocument/2006/math">
                    <m:sSup>
                      <m:sSupPr>
                        <m:ctrlPr>
                          <a:rPr lang="en-US" altLang="zh-CN" i="1" dirty="0">
                            <a:latin typeface="Cambria Math" panose="02040503050406030204" pitchFamily="18" charset="0"/>
                            <a:cs typeface="Times New Roman" panose="02020603050405020304" pitchFamily="18" charset="0"/>
                          </a:rPr>
                        </m:ctrlPr>
                      </m:sSupPr>
                      <m:e>
                        <m:r>
                          <a:rPr lang="en-US" altLang="zh-CN" dirty="0">
                            <a:latin typeface="Cambria Math" panose="02040503050406030204" pitchFamily="18" charset="0"/>
                            <a:cs typeface="Times New Roman" panose="02020603050405020304" pitchFamily="18" charset="0"/>
                          </a:rPr>
                          <m:t>𝐿</m:t>
                        </m:r>
                      </m:e>
                      <m:sup>
                        <m:r>
                          <a:rPr lang="en-US" altLang="zh-CN" dirty="0">
                            <a:latin typeface="Cambria Math" panose="02040503050406030204" pitchFamily="18" charset="0"/>
                            <a:cs typeface="Times New Roman" panose="02020603050405020304" pitchFamily="18" charset="0"/>
                          </a:rPr>
                          <m:t>2</m:t>
                        </m:r>
                      </m:sup>
                    </m:sSup>
                  </m:oMath>
                </a14:m>
                <a:r>
                  <a:rPr lang="en-US" altLang="zh-CN" dirty="0">
                    <a:latin typeface="Times New Roman" panose="02020603050405020304" pitchFamily="18" charset="0"/>
                    <a:cs typeface="Times New Roman" panose="02020603050405020304" pitchFamily="18" charset="0"/>
                  </a:rPr>
                  <a:t> ball.  If Ω is the </a:t>
                </a:r>
                <a14:m>
                  <m:oMath xmlns:m="http://schemas.openxmlformats.org/officeDocument/2006/math">
                    <m:sSup>
                      <m:sSupPr>
                        <m:ctrlPr>
                          <a:rPr lang="en-US" altLang="zh-CN" i="1" dirty="0">
                            <a:latin typeface="Cambria Math" panose="02040503050406030204" pitchFamily="18" charset="0"/>
                            <a:cs typeface="Times New Roman" panose="02020603050405020304" pitchFamily="18" charset="0"/>
                          </a:rPr>
                        </m:ctrlPr>
                      </m:sSupPr>
                      <m:e>
                        <m:r>
                          <a:rPr lang="en-US" altLang="zh-CN" dirty="0">
                            <a:latin typeface="Cambria Math" panose="02040503050406030204" pitchFamily="18" charset="0"/>
                            <a:cs typeface="Times New Roman" panose="02020603050405020304" pitchFamily="18" charset="0"/>
                          </a:rPr>
                          <m:t>𝐿</m:t>
                        </m:r>
                      </m:e>
                      <m:sup>
                        <m:r>
                          <a:rPr lang="en-US" altLang="zh-CN" dirty="0">
                            <a:latin typeface="Cambria Math" panose="02040503050406030204" pitchFamily="18" charset="0"/>
                            <a:cs typeface="Times New Roman" panose="02020603050405020304" pitchFamily="18" charset="0"/>
                          </a:rPr>
                          <m:t>1</m:t>
                        </m:r>
                      </m:sup>
                    </m:sSup>
                  </m:oMath>
                </a14:m>
                <a:r>
                  <a:rPr lang="en-US" altLang="zh-CN" dirty="0">
                    <a:latin typeface="Times New Roman" panose="02020603050405020304" pitchFamily="18" charset="0"/>
                    <a:cs typeface="Times New Roman" panose="02020603050405020304" pitchFamily="18" charset="0"/>
                  </a:rPr>
                  <a:t> norm, then the weights are constrained to lie in a region of limited </a:t>
                </a:r>
                <a14:m>
                  <m:oMath xmlns:m="http://schemas.openxmlformats.org/officeDocument/2006/math">
                    <m:sSup>
                      <m:sSupPr>
                        <m:ctrlPr>
                          <a:rPr lang="en-US" altLang="zh-CN" i="1" dirty="0">
                            <a:latin typeface="Cambria Math" panose="02040503050406030204" pitchFamily="18" charset="0"/>
                            <a:cs typeface="Times New Roman" panose="02020603050405020304" pitchFamily="18" charset="0"/>
                          </a:rPr>
                        </m:ctrlPr>
                      </m:sSupPr>
                      <m:e>
                        <m:r>
                          <a:rPr lang="en-US" altLang="zh-CN" dirty="0">
                            <a:latin typeface="Cambria Math" panose="02040503050406030204" pitchFamily="18" charset="0"/>
                            <a:cs typeface="Times New Roman" panose="02020603050405020304" pitchFamily="18" charset="0"/>
                          </a:rPr>
                          <m:t>𝐿</m:t>
                        </m:r>
                      </m:e>
                      <m:sup>
                        <m:r>
                          <a:rPr lang="en-US" altLang="zh-CN" b="0" i="0" dirty="0" smtClean="0">
                            <a:latin typeface="Cambria Math" panose="02040503050406030204" pitchFamily="18" charset="0"/>
                            <a:cs typeface="Times New Roman" panose="02020603050405020304" pitchFamily="18" charset="0"/>
                          </a:rPr>
                          <m:t>1</m:t>
                        </m:r>
                      </m:sup>
                    </m:sSup>
                  </m:oMath>
                </a14:m>
                <a:r>
                  <a:rPr lang="en-US" altLang="zh-CN" dirty="0">
                    <a:latin typeface="Times New Roman" panose="02020603050405020304" pitchFamily="18" charset="0"/>
                    <a:cs typeface="Times New Roman" panose="02020603050405020304" pitchFamily="18" charset="0"/>
                  </a:rPr>
                  <a:t> norm. Usually we do not know the size of the constraint region that we impose  by using weight decay with coefficient </a:t>
                </a:r>
                <a14:m>
                  <m:oMath xmlns:m="http://schemas.openxmlformats.org/officeDocument/2006/math">
                    <m:sSup>
                      <m:sSupPr>
                        <m:ctrlPr>
                          <a:rPr lang="en-US" altLang="zh-CN" i="1" dirty="0" smtClean="0">
                            <a:latin typeface="Cambria Math" panose="02040503050406030204" pitchFamily="18" charset="0"/>
                            <a:cs typeface="Times New Roman" panose="02020603050405020304" pitchFamily="18" charset="0"/>
                          </a:rPr>
                        </m:ctrlPr>
                      </m:sSupPr>
                      <m:e>
                        <m:r>
                          <m:rPr>
                            <m:nor/>
                          </m:rPr>
                          <a:rPr lang="en-US" altLang="zh-CN" dirty="0">
                            <a:latin typeface="Times New Roman" panose="02020603050405020304" pitchFamily="18" charset="0"/>
                            <a:cs typeface="Times New Roman" panose="02020603050405020304" pitchFamily="18" charset="0"/>
                          </a:rPr>
                          <m:t>α</m:t>
                        </m:r>
                      </m:e>
                      <m:sup>
                        <m:r>
                          <a:rPr lang="en-US" altLang="zh-CN" b="0" i="0" dirty="0" smtClean="0">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 because the value of </a:t>
                </a:r>
                <a14:m>
                  <m:oMath xmlns:m="http://schemas.openxmlformats.org/officeDocument/2006/math">
                    <m:sSup>
                      <m:sSupPr>
                        <m:ctrlPr>
                          <a:rPr lang="en-US" altLang="zh-CN" i="1" dirty="0">
                            <a:latin typeface="Cambria Math" panose="02040503050406030204" pitchFamily="18" charset="0"/>
                            <a:cs typeface="Times New Roman" panose="02020603050405020304" pitchFamily="18" charset="0"/>
                          </a:rPr>
                        </m:ctrlPr>
                      </m:sSupPr>
                      <m:e>
                        <m:r>
                          <m:rPr>
                            <m:nor/>
                          </m:rPr>
                          <a:rPr lang="en-US" altLang="zh-CN" dirty="0">
                            <a:latin typeface="Times New Roman" panose="02020603050405020304" pitchFamily="18" charset="0"/>
                            <a:cs typeface="Times New Roman" panose="02020603050405020304" pitchFamily="18" charset="0"/>
                          </a:rPr>
                          <m:t>α</m:t>
                        </m:r>
                      </m:e>
                      <m:sup>
                        <m:r>
                          <a:rPr lang="en-US" altLang="zh-CN" dirty="0">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 does not directly tell us the value of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DD97139F-9412-4E67-B6DE-74D5336D4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374" y="2030985"/>
            <a:ext cx="9530665" cy="712210"/>
          </a:xfrm>
          <a:prstGeom prst="rect">
            <a:avLst/>
          </a:prstGeom>
        </p:spPr>
      </p:pic>
    </p:spTree>
    <p:extLst>
      <p:ext uri="{BB962C8B-B14F-4D97-AF65-F5344CB8AC3E}">
        <p14:creationId xmlns:p14="http://schemas.microsoft.com/office/powerpoint/2010/main" val="3689404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528EF6-2A6E-4105-A408-7EC38163DC08}"/>
              </a:ext>
            </a:extLst>
          </p:cNvPr>
          <p:cNvSpPr>
            <a:spLocks noGrp="1"/>
          </p:cNvSpPr>
          <p:nvPr>
            <p:ph type="title"/>
          </p:nvPr>
        </p:nvSpPr>
        <p:spPr/>
        <p:txBody>
          <a:bodyPr/>
          <a:lstStyle/>
          <a:p>
            <a:r>
              <a:rPr lang="en-US" altLang="zh-CN" dirty="0"/>
              <a:t>7.2 Norm Penalties as Constrained Optimization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buNone/>
                </a:pPr>
                <a:r>
                  <a:rPr lang="en-US" altLang="zh-CN" sz="2600" dirty="0">
                    <a:latin typeface="Times New Roman" panose="02020603050405020304" pitchFamily="18" charset="0"/>
                    <a:cs typeface="Times New Roman" panose="02020603050405020304" pitchFamily="18" charset="0"/>
                  </a:rPr>
                  <a:t>In principle, one can solve for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 but the relationship between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altLang="zh-CN" sz="2400" i="1" dirty="0">
                            <a:latin typeface="Cambria Math" panose="02040503050406030204" pitchFamily="18" charset="0"/>
                            <a:cs typeface="Times New Roman" panose="02020603050405020304" pitchFamily="18" charset="0"/>
                          </a:rPr>
                        </m:ctrlPr>
                      </m:sSupPr>
                      <m:e>
                        <m:r>
                          <m:rPr>
                            <m:nor/>
                          </m:rPr>
                          <a:rPr lang="en-US" altLang="zh-CN" sz="2400" dirty="0">
                            <a:latin typeface="Times New Roman" panose="02020603050405020304" pitchFamily="18" charset="0"/>
                            <a:cs typeface="Times New Roman" panose="02020603050405020304" pitchFamily="18" charset="0"/>
                          </a:rPr>
                          <m:t>α</m:t>
                        </m:r>
                      </m:e>
                      <m:sup>
                        <m:r>
                          <a:rPr lang="en-US" altLang="zh-CN" sz="2400" dirty="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depends on the form of </a:t>
                </a:r>
                <a:r>
                  <a:rPr lang="en-US" altLang="zh-CN" sz="2600" i="1" dirty="0">
                    <a:latin typeface="Times New Roman" panose="02020603050405020304" pitchFamily="18" charset="0"/>
                    <a:cs typeface="Times New Roman" panose="02020603050405020304" pitchFamily="18" charset="0"/>
                  </a:rPr>
                  <a:t>J </a:t>
                </a:r>
                <a:r>
                  <a:rPr lang="en-US" altLang="zh-CN" sz="2600" dirty="0">
                    <a:latin typeface="Times New Roman" panose="02020603050405020304" pitchFamily="18" charset="0"/>
                    <a:cs typeface="Times New Roman" panose="02020603050405020304" pitchFamily="18" charset="0"/>
                  </a:rPr>
                  <a:t>. While we do not know the exact size of the  constraint region, we can control it roughly by increasing or decreasing </a:t>
                </a:r>
                <a:r>
                  <a:rPr lang="en-US" altLang="zh-CN" sz="2600" i="1" dirty="0">
                    <a:latin typeface="Times New Roman" panose="02020603050405020304" pitchFamily="18" charset="0"/>
                    <a:cs typeface="Times New Roman" panose="02020603050405020304" pitchFamily="18" charset="0"/>
                  </a:rPr>
                  <a:t>α </a:t>
                </a:r>
                <a:r>
                  <a:rPr lang="en-US" altLang="zh-CN" sz="2600" dirty="0">
                    <a:latin typeface="Times New Roman" panose="02020603050405020304" pitchFamily="18" charset="0"/>
                    <a:cs typeface="Times New Roman" panose="02020603050405020304" pitchFamily="18" charset="0"/>
                  </a:rPr>
                  <a:t>in order  to grow or shrink the constraint region. Larger </a:t>
                </a:r>
                <a:r>
                  <a:rPr lang="en-US" altLang="zh-CN" sz="2600" i="1" dirty="0">
                    <a:latin typeface="Times New Roman" panose="02020603050405020304" pitchFamily="18" charset="0"/>
                    <a:cs typeface="Times New Roman" panose="02020603050405020304" pitchFamily="18" charset="0"/>
                  </a:rPr>
                  <a:t>α</a:t>
                </a:r>
                <a:r>
                  <a:rPr lang="en-US" altLang="zh-CN" sz="2600" dirty="0">
                    <a:latin typeface="Times New Roman" panose="02020603050405020304" pitchFamily="18" charset="0"/>
                    <a:cs typeface="Times New Roman" panose="02020603050405020304" pitchFamily="18" charset="0"/>
                  </a:rPr>
                  <a:t> will result in a smaller constraint  region. Smaller </a:t>
                </a:r>
                <a:r>
                  <a:rPr lang="en-US" altLang="zh-CN" sz="2600" i="1" dirty="0">
                    <a:latin typeface="Times New Roman" panose="02020603050405020304" pitchFamily="18" charset="0"/>
                    <a:cs typeface="Times New Roman" panose="02020603050405020304" pitchFamily="18" charset="0"/>
                  </a:rPr>
                  <a:t>α</a:t>
                </a:r>
                <a:r>
                  <a:rPr lang="en-US" altLang="zh-CN" sz="2600" dirty="0">
                    <a:latin typeface="Times New Roman" panose="02020603050405020304" pitchFamily="18" charset="0"/>
                    <a:cs typeface="Times New Roman" panose="02020603050405020304" pitchFamily="18" charset="0"/>
                  </a:rPr>
                  <a:t> will result in a larger constraint region.</a:t>
                </a:r>
              </a:p>
              <a:p>
                <a:pPr marL="0" indent="0" algn="just">
                  <a:lnSpc>
                    <a:spcPct val="125000"/>
                  </a:lnSpc>
                  <a:spcBef>
                    <a:spcPts val="0"/>
                  </a:spcBef>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Sometimes we may wish to use explicit constraints rather than penalties. As  described in Sec. </a:t>
                </a:r>
                <a:r>
                  <a:rPr lang="en-US" altLang="zh-CN" sz="2600" dirty="0">
                    <a:solidFill>
                      <a:srgbClr val="FF0000"/>
                    </a:solidFill>
                    <a:latin typeface="Times New Roman" panose="02020603050405020304" pitchFamily="18" charset="0"/>
                    <a:cs typeface="Times New Roman" panose="02020603050405020304" pitchFamily="18" charset="0"/>
                  </a:rPr>
                  <a:t>4.4</a:t>
                </a:r>
                <a:r>
                  <a:rPr lang="en-US" altLang="zh-CN" sz="2600" dirty="0">
                    <a:latin typeface="Times New Roman" panose="02020603050405020304" pitchFamily="18" charset="0"/>
                    <a:cs typeface="Times New Roman" panose="02020603050405020304" pitchFamily="18" charset="0"/>
                  </a:rPr>
                  <a:t>, we can modify algorithms such as stochastic gradient descent  to take a step downhill on </a:t>
                </a:r>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and then project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back to the nearest point  that satisfies Ω</a:t>
                </a:r>
                <a:r>
                  <a:rPr lang="en-US" altLang="zh-CN" dirty="0"/>
                  <a:t>(</a:t>
                </a:r>
                <a:r>
                  <a:rPr lang="en-US" altLang="zh-CN" sz="2600" b="1" i="1" dirty="0">
                    <a:latin typeface="Times New Roman" panose="02020603050405020304" pitchFamily="18" charset="0"/>
                    <a:cs typeface="Times New Roman" panose="02020603050405020304" pitchFamily="18" charset="0"/>
                  </a:rPr>
                  <a:t>θ</a:t>
                </a:r>
                <a:r>
                  <a:rPr lang="en-US" altLang="zh-CN" dirty="0"/>
                  <a:t>)</a:t>
                </a:r>
                <a:r>
                  <a:rPr lang="en-US" altLang="zh-CN" sz="2600" dirty="0">
                    <a:latin typeface="Times New Roman" panose="02020603050405020304" pitchFamily="18" charset="0"/>
                    <a:cs typeface="Times New Roman" panose="02020603050405020304" pitchFamily="18" charset="0"/>
                  </a:rPr>
                  <a:t> &lt;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This can be useful if we have an idea of what value of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is appropriate and do not want to spend time searching for the value of </a:t>
                </a:r>
                <a:r>
                  <a:rPr lang="en-US" altLang="zh-CN" sz="2600" i="1" dirty="0">
                    <a:latin typeface="Times New Roman" panose="02020603050405020304" pitchFamily="18" charset="0"/>
                    <a:cs typeface="Times New Roman" panose="02020603050405020304" pitchFamily="18" charset="0"/>
                  </a:rPr>
                  <a:t>α</a:t>
                </a:r>
                <a:r>
                  <a:rPr lang="en-US" altLang="zh-CN" sz="2600" dirty="0">
                    <a:latin typeface="Times New Roman" panose="02020603050405020304" pitchFamily="18" charset="0"/>
                    <a:cs typeface="Times New Roman" panose="02020603050405020304" pitchFamily="18" charset="0"/>
                  </a:rPr>
                  <a:t> that  corresponds to this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90932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49B24F84-7DC5-41EA-B895-88501B13B7F3}"/>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 Regularization for Deep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 this chapter, we describe regularization in more detail, focusing on regularization strategies for deep models or models that may be used as building blocks to form deep models.</a:t>
            </a:r>
          </a:p>
          <a:p>
            <a:pPr marL="0" lvl="0" indent="0" algn="just">
              <a:lnSpc>
                <a:spcPct val="125000"/>
              </a:lnSpc>
              <a:spcBef>
                <a:spcPts val="0"/>
              </a:spcBef>
              <a:buClr>
                <a:srgbClr val="FF000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Some sections of this chapter deal with standard concepts in machine learning.  If you are already familiar with these concepts, feel free to skip the relevant  sections. However, most of this chapter is concerned with the extension of these  basic concepts to the particular case of neural networks.</a:t>
            </a:r>
          </a:p>
          <a:p>
            <a:pPr marL="0" lvl="0" indent="0" algn="just">
              <a:lnSpc>
                <a:spcPct val="125000"/>
              </a:lnSpc>
              <a:spcBef>
                <a:spcPts val="0"/>
              </a:spcBef>
              <a:buClr>
                <a:srgbClr val="FF000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 Sec. </a:t>
            </a:r>
            <a:r>
              <a:rPr lang="en-US" altLang="zh-CN" sz="2400" dirty="0">
                <a:solidFill>
                  <a:srgbClr val="FF0000"/>
                </a:solidFill>
                <a:latin typeface="Times New Roman" panose="02020603050405020304" pitchFamily="18" charset="0"/>
                <a:cs typeface="Times New Roman" panose="02020603050405020304" pitchFamily="18" charset="0"/>
              </a:rPr>
              <a:t>5.2.2</a:t>
            </a:r>
            <a:r>
              <a:rPr lang="en-US" altLang="zh-CN" sz="2400" dirty="0">
                <a:latin typeface="Times New Roman" panose="02020603050405020304" pitchFamily="18" charset="0"/>
                <a:cs typeface="Times New Roman" panose="02020603050405020304" pitchFamily="18" charset="0"/>
              </a:rPr>
              <a:t>, we defined regularization as  any modification we make to a  learning algorithm that is intended to reduce its generalization error but not  its training error.  There are many regularization strategies. Some put extra  constraints on a machine learning model, such as adding restrictions on the  parameter values.</a:t>
            </a:r>
            <a:endParaRPr lang="zh-CN" altLang="en-US" sz="24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63443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5" name="标题 4">
            <a:extLst>
              <a:ext uri="{FF2B5EF4-FFF2-40B4-BE49-F238E27FC236}">
                <a16:creationId xmlns:a16="http://schemas.microsoft.com/office/drawing/2014/main" id="{886F5178-BFC2-4848-A2B1-E0D06741D6EB}"/>
              </a:ext>
            </a:extLst>
          </p:cNvPr>
          <p:cNvSpPr>
            <a:spLocks noGrp="1"/>
          </p:cNvSpPr>
          <p:nvPr>
            <p:ph type="title"/>
          </p:nvPr>
        </p:nvSpPr>
        <p:spPr/>
        <p:txBody>
          <a:bodyPr/>
          <a:lstStyle/>
          <a:p>
            <a:r>
              <a:rPr lang="en-US" altLang="zh-CN" dirty="0"/>
              <a:t>7.2 Norm Penalties as Constrained Optimization</a:t>
            </a:r>
            <a:endParaRPr lang="zh-CN" altLang="en-US" dirty="0"/>
          </a:p>
        </p:txBody>
      </p:sp>
      <p:sp>
        <p:nvSpPr>
          <p:cNvPr id="3" name="内容占位符 2"/>
          <p:cNvSpPr>
            <a:spLocks noGrp="1"/>
          </p:cNvSpPr>
          <p:nvPr>
            <p:ph idx="1"/>
          </p:nvPr>
        </p:nvSpPr>
        <p:spPr/>
        <p:txBody>
          <a:bodyPr>
            <a:normAutofit fontScale="92500"/>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Another reason to use explicit constraints and reprojection rather than enforcing  constraints with penalties is that penalties can cause non-convex optimization  procedures to get stuck in local minima corresponding to small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When training  neural networks, this usually manifests as neural networks that train with several   dead units.  These are units that do not contribute much to the behavior of the  function learned by the network because the weights going into or out of them are  all very small. When training with a penalty on the norm of the weights, these  configurations can be locally optimal, even if it is possible to significantly reduce </a:t>
            </a:r>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by making the weights larger. Explicit constraints implemented by re-projection  can work much better in these cases because they do not encourage the weights  to approach the origin. Explicit constraints implemented by re-projection only  have an effect when the weights become large and attempt to leave the constraint  region.</a:t>
            </a:r>
          </a:p>
        </p:txBody>
      </p:sp>
    </p:spTree>
    <p:extLst>
      <p:ext uri="{BB962C8B-B14F-4D97-AF65-F5344CB8AC3E}">
        <p14:creationId xmlns:p14="http://schemas.microsoft.com/office/powerpoint/2010/main" val="4079352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092620C-971B-49E7-8809-96D49AD8D2CA}"/>
              </a:ext>
            </a:extLst>
          </p:cNvPr>
          <p:cNvSpPr>
            <a:spLocks noGrp="1"/>
          </p:cNvSpPr>
          <p:nvPr>
            <p:ph type="title"/>
          </p:nvPr>
        </p:nvSpPr>
        <p:spPr/>
        <p:txBody>
          <a:bodyPr/>
          <a:lstStyle/>
          <a:p>
            <a:r>
              <a:rPr lang="en-US" altLang="zh-CN" dirty="0"/>
              <a:t>7.2 Norm Penalties as Constrained Optimization</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Finally, explicit constraints with reprojection can be useful because they impose  some stability on the optimization procedure. When using high learning rates, it  is possible to encounter a positive feedback loop in which large weights induce  large gradients which then induce a large update to the weights. If these updates consistently increase the size of the weights, then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rapidly moves away from  the origin until numerical overflow occurs. Explicit constraints with reprojection  allow us to terminate this feedback loop after the weights have reached a certain  magnitude. </a:t>
            </a:r>
            <a:r>
              <a:rPr lang="en-US" altLang="zh-CN" sz="2600" dirty="0">
                <a:solidFill>
                  <a:srgbClr val="00FF00"/>
                </a:solidFill>
                <a:latin typeface="Times New Roman" panose="02020603050405020304" pitchFamily="18" charset="0"/>
                <a:cs typeface="Times New Roman" panose="02020603050405020304" pitchFamily="18" charset="0"/>
              </a:rPr>
              <a:t>Hinton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2012c</a:t>
            </a:r>
            <a:r>
              <a:rPr lang="en-US" altLang="zh-CN" sz="2600" dirty="0">
                <a:latin typeface="Times New Roman" panose="02020603050405020304" pitchFamily="18" charset="0"/>
                <a:cs typeface="Times New Roman" panose="02020603050405020304" pitchFamily="18" charset="0"/>
              </a:rPr>
              <a:t>) recommend using constraints combined with a  high learning rate to allow rapid exploration of parameter space while maintaining  some stability.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5386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65E7AA0-B5B6-49EB-B066-44F0DF5C1596}"/>
              </a:ext>
            </a:extLst>
          </p:cNvPr>
          <p:cNvSpPr>
            <a:spLocks noGrp="1"/>
          </p:cNvSpPr>
          <p:nvPr>
            <p:ph type="title"/>
          </p:nvPr>
        </p:nvSpPr>
        <p:spPr/>
        <p:txBody>
          <a:bodyPr/>
          <a:lstStyle/>
          <a:p>
            <a:r>
              <a:rPr lang="en-US" altLang="zh-CN" dirty="0"/>
              <a:t>7.2 Norm Penalties as Constrained Optimization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particular, </a:t>
                </a:r>
                <a:r>
                  <a:rPr lang="en-US" altLang="zh-CN" sz="2600" dirty="0">
                    <a:solidFill>
                      <a:srgbClr val="00FF00"/>
                    </a:solidFill>
                    <a:latin typeface="Times New Roman" panose="02020603050405020304" pitchFamily="18" charset="0"/>
                    <a:cs typeface="Times New Roman" panose="02020603050405020304" pitchFamily="18" charset="0"/>
                  </a:rPr>
                  <a:t>Hinton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2012c</a:t>
                </a:r>
                <a:r>
                  <a:rPr lang="en-US" altLang="zh-CN" sz="2600" dirty="0">
                    <a:latin typeface="Times New Roman" panose="02020603050405020304" pitchFamily="18" charset="0"/>
                    <a:cs typeface="Times New Roman" panose="02020603050405020304" pitchFamily="18" charset="0"/>
                  </a:rPr>
                  <a:t>) recommend constraining the norm of each  column of the weight matrix of a neural net layer, rather than constraining the  </a:t>
                </a:r>
                <a:r>
                  <a:rPr lang="en-US" altLang="zh-CN" sz="2600" dirty="0" err="1">
                    <a:latin typeface="Times New Roman" panose="02020603050405020304" pitchFamily="18" charset="0"/>
                    <a:cs typeface="Times New Roman" panose="02020603050405020304" pitchFamily="18" charset="0"/>
                  </a:rPr>
                  <a:t>Frobenius</a:t>
                </a:r>
                <a:r>
                  <a:rPr lang="en-US" altLang="zh-CN" sz="2600" dirty="0">
                    <a:latin typeface="Times New Roman" panose="02020603050405020304" pitchFamily="18" charset="0"/>
                    <a:cs typeface="Times New Roman" panose="02020603050405020304" pitchFamily="18" charset="0"/>
                  </a:rPr>
                  <a:t> norm of the entire weight matrix, a strategy introduced by </a:t>
                </a:r>
                <a:r>
                  <a:rPr lang="en-US" altLang="zh-CN" sz="2600" dirty="0" err="1">
                    <a:solidFill>
                      <a:srgbClr val="00FF00"/>
                    </a:solidFill>
                    <a:latin typeface="Times New Roman" panose="02020603050405020304" pitchFamily="18" charset="0"/>
                    <a:cs typeface="Times New Roman" panose="02020603050405020304" pitchFamily="18" charset="0"/>
                  </a:rPr>
                  <a:t>Srebro</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Shraibman</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2005</a:t>
                </a:r>
                <a:r>
                  <a:rPr lang="en-US" altLang="zh-CN" sz="2600" dirty="0">
                    <a:latin typeface="Times New Roman" panose="02020603050405020304" pitchFamily="18" charset="0"/>
                    <a:cs typeface="Times New Roman" panose="02020603050405020304" pitchFamily="18" charset="0"/>
                  </a:rPr>
                  <a:t>). Constraining the norm of each column separately prevents any  one hidden unit from having very large weights. If we converted this constraint  into a penalty in a Lagrange function, it would be similar to </a:t>
                </a:r>
                <a14:m>
                  <m:oMath xmlns:m="http://schemas.openxmlformats.org/officeDocument/2006/math">
                    <m:sSup>
                      <m:sSupPr>
                        <m:ctrlPr>
                          <a:rPr lang="en-US" altLang="zh-CN" sz="2400" i="1" dirty="0">
                            <a:latin typeface="Cambria Math" panose="02040503050406030204" pitchFamily="18" charset="0"/>
                            <a:cs typeface="Times New Roman" panose="02020603050405020304" pitchFamily="18" charset="0"/>
                          </a:rPr>
                        </m:ctrlPr>
                      </m:sSupPr>
                      <m:e>
                        <m:r>
                          <a:rPr lang="en-US" altLang="zh-CN" sz="2400" dirty="0">
                            <a:latin typeface="Cambria Math" panose="02040503050406030204" pitchFamily="18" charset="0"/>
                            <a:cs typeface="Times New Roman" panose="02020603050405020304" pitchFamily="18" charset="0"/>
                          </a:rPr>
                          <m:t>𝐿</m:t>
                        </m:r>
                      </m:e>
                      <m:sup>
                        <m:r>
                          <a:rPr lang="en-US" altLang="zh-CN" sz="2400" dirty="0">
                            <a:latin typeface="Cambria Math" panose="02040503050406030204" pitchFamily="18" charset="0"/>
                            <a:cs typeface="Times New Roman" panose="02020603050405020304" pitchFamily="18" charset="0"/>
                          </a:rPr>
                          <m:t>2</m:t>
                        </m:r>
                      </m:sup>
                    </m:sSup>
                  </m:oMath>
                </a14:m>
                <a:r>
                  <a:rPr lang="en-US" altLang="zh-CN" sz="24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weight decay  but with a separate KKT multiplier for the weights of each hidden unit. Each of  these KKT multipliers would be dynamically updated separately to make each  hidden unit obey the constraint. In practice, column norm limitation is always  implemented as an explicit constraint with reprojection.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79749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Huijin</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468584" y="1711766"/>
            <a:ext cx="10378812"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7.3 Regularization and Under-Constrained Problems</a:t>
            </a:r>
            <a:endParaRPr lang="zh-CN" altLang="en-US" sz="3600" dirty="0"/>
          </a:p>
        </p:txBody>
      </p:sp>
      <p:sp>
        <p:nvSpPr>
          <p:cNvPr id="9" name="文本框 8">
            <a:extLst>
              <a:ext uri="{FF2B5EF4-FFF2-40B4-BE49-F238E27FC236}">
                <a16:creationId xmlns:a16="http://schemas.microsoft.com/office/drawing/2014/main" id="{7A8A3CBC-DB8C-4E67-A3A7-629FFC80A1AA}"/>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440173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B26DD-E067-4B7B-8AEE-34B8FD5BE5E1}"/>
              </a:ext>
            </a:extLst>
          </p:cNvPr>
          <p:cNvSpPr>
            <a:spLocks noGrp="1"/>
          </p:cNvSpPr>
          <p:nvPr>
            <p:ph type="title"/>
          </p:nvPr>
        </p:nvSpPr>
        <p:spPr/>
        <p:txBody>
          <a:bodyPr>
            <a:normAutofit/>
          </a:bodyPr>
          <a:lstStyle/>
          <a:p>
            <a:r>
              <a:rPr lang="en-US" altLang="zh-CN" dirty="0"/>
              <a:t>7.3 Regularization and Under-Constrained Problems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some cases, regularization is necessary for machine learning problems to be  properly defined. Many linear models in machine learning, including linear regression  and PCA, depend on inverting the matrix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𝑿</m:t>
                        </m:r>
                      </m:e>
                      <m:sup>
                        <m:r>
                          <m:rPr>
                            <m:sty m:val="p"/>
                          </m:rPr>
                          <a:rPr lang="en-US" altLang="zh-CN" sz="2600">
                            <a:latin typeface="Cambria Math" panose="02040503050406030204" pitchFamily="18" charset="0"/>
                            <a:cs typeface="Times New Roman" panose="02020603050405020304" pitchFamily="18" charset="0"/>
                          </a:rPr>
                          <m:t>T</m:t>
                        </m:r>
                      </m:sup>
                    </m:sSup>
                  </m:oMath>
                </a14:m>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 This is not possible  whenever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𝑿</m:t>
                        </m:r>
                      </m:e>
                      <m:sup>
                        <m:r>
                          <m:rPr>
                            <m:sty m:val="p"/>
                          </m:rPr>
                          <a:rPr lang="en-US" altLang="zh-CN" sz="2600">
                            <a:latin typeface="Cambria Math" panose="02040503050406030204" pitchFamily="18" charset="0"/>
                            <a:cs typeface="Times New Roman" panose="02020603050405020304" pitchFamily="18" charset="0"/>
                          </a:rPr>
                          <m:t>T</m:t>
                        </m:r>
                      </m:sup>
                    </m:sSup>
                  </m:oMath>
                </a14:m>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is singular. This matrix can be singular whenever the data truly  has no variance in some direction, or when there are fewer examples (rows of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than input features (columns of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 this case, many forms of regularization  correspond to inverting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𝑿</m:t>
                        </m:r>
                      </m:e>
                      <m:sup>
                        <m:r>
                          <m:rPr>
                            <m:sty m:val="p"/>
                          </m:rPr>
                          <a:rPr lang="en-US" altLang="zh-CN" sz="2600">
                            <a:latin typeface="Cambria Math" panose="02040503050406030204" pitchFamily="18" charset="0"/>
                            <a:cs typeface="Times New Roman" panose="02020603050405020304" pitchFamily="18" charset="0"/>
                          </a:rPr>
                          <m:t>T</m:t>
                        </m:r>
                      </m:sup>
                    </m:sSup>
                  </m:oMath>
                </a14:m>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 α</a:t>
                </a:r>
                <a:r>
                  <a:rPr lang="en-US" altLang="zh-CN" sz="2600" b="1" i="1" dirty="0">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instead. This regularized matrix is guaranteed  to be invertible.</a:t>
                </a:r>
              </a:p>
              <a:p>
                <a:pPr marL="0" indent="0" algn="just">
                  <a:lnSpc>
                    <a:spcPct val="125000"/>
                  </a:lnSpc>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63524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67156-8BDB-474B-B94A-C7A83A7F1066}"/>
              </a:ext>
            </a:extLst>
          </p:cNvPr>
          <p:cNvSpPr>
            <a:spLocks noGrp="1"/>
          </p:cNvSpPr>
          <p:nvPr>
            <p:ph type="title"/>
          </p:nvPr>
        </p:nvSpPr>
        <p:spPr/>
        <p:txBody>
          <a:bodyPr/>
          <a:lstStyle/>
          <a:p>
            <a:r>
              <a:rPr lang="en-US" altLang="zh-CN" dirty="0"/>
              <a:t>7.3 Regularization and Under-Constrained Problems</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These linear problems have closed form solutions when the relevant matrix  is invertible. It is also possible for a problem with no closed form solution to be  underdetermined. An example is logistic regression applied to a problem where  the classes are linearly separable. If a weight vector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is able to achieve perfect  classification, then 2</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will also achieve perfect classification and higher likelihood.  An iterative optimization procedure like stochastic gradient descent will continually  increase the magnitude of w and, in theory, will never halt. In practice, a numerical  implementation of gradient descent will eventually reach sufficiently large weights  to cause numerical overflow, at which point its behavior will depend on how the  programmer has decided to handle values that are not real numbers.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88360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CC440-F244-4E50-95E2-79906D2AC088}"/>
              </a:ext>
            </a:extLst>
          </p:cNvPr>
          <p:cNvSpPr>
            <a:spLocks noGrp="1"/>
          </p:cNvSpPr>
          <p:nvPr>
            <p:ph type="title"/>
          </p:nvPr>
        </p:nvSpPr>
        <p:spPr/>
        <p:txBody>
          <a:bodyPr/>
          <a:lstStyle/>
          <a:p>
            <a:r>
              <a:rPr lang="en-US" altLang="zh-CN" dirty="0"/>
              <a:t>7.3 Regularization and Under-Constrained Problems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Most forms of regularization are able to guarantee the convergence of iterative methods applied to underdetermined problems. For example, weight decay will  cause gradient descent to quit increasing the magnitude of the weights when the  slope of the likelihood is equal to the weight decay coefficient.</a:t>
                </a:r>
              </a:p>
              <a:p>
                <a:pPr marL="0" indent="0" algn="just">
                  <a:lnSpc>
                    <a:spcPct val="125000"/>
                  </a:lnSpc>
                  <a:spcBef>
                    <a:spcPts val="0"/>
                  </a:spcBef>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 idea of using regularization to solve underdetermined problems extends  beyond machine learning. The same idea is useful for several basic linear algebra  problems.</a:t>
                </a:r>
              </a:p>
              <a:p>
                <a:pPr marL="0" indent="0" algn="just">
                  <a:lnSpc>
                    <a:spcPct val="125000"/>
                  </a:lnSpc>
                  <a:spcBef>
                    <a:spcPts val="0"/>
                  </a:spcBef>
                  <a:buNone/>
                </a:pPr>
                <a:r>
                  <a:rPr lang="zh-CN" altLang="en-US" sz="2400" dirty="0">
                    <a:latin typeface="Times New Roman" panose="02020603050405020304" pitchFamily="18" charset="0"/>
                    <a:cs typeface="Times New Roman" panose="02020603050405020304" pitchFamily="18" charset="0"/>
                  </a:rPr>
                  <a:t>　　</a:t>
                </a:r>
                <a:r>
                  <a:rPr lang="en-US" altLang="zh-CN" sz="2400" dirty="0"/>
                  <a:t>As we saw in section </a:t>
                </a:r>
                <a:r>
                  <a:rPr lang="en-US" altLang="zh-CN" sz="2400" dirty="0">
                    <a:solidFill>
                      <a:srgbClr val="FF0000"/>
                    </a:solidFill>
                  </a:rPr>
                  <a:t>2.9</a:t>
                </a:r>
                <a:r>
                  <a:rPr lang="en-US" altLang="zh-CN" sz="2400" dirty="0">
                    <a:latin typeface="Times New Roman" panose="02020603050405020304" pitchFamily="18" charset="0"/>
                    <a:cs typeface="Times New Roman" panose="02020603050405020304" pitchFamily="18" charset="0"/>
                  </a:rPr>
                  <a:t>, we can solve underdetermined linear equations using  the Moore-Penrose pseudoinverse. Recall that one definition of the pseudoinverse </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𝑿</m:t>
                        </m:r>
                      </m:e>
                      <m:sup>
                        <m:r>
                          <a:rPr lang="en-US" altLang="zh-CN" sz="2400" b="0" i="0" smtClean="0">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 </m:t>
                    </m:r>
                  </m:oMath>
                </a14:m>
                <a:r>
                  <a:rPr lang="en-US" altLang="zh-CN" sz="2400" dirty="0">
                    <a:latin typeface="Times New Roman" panose="02020603050405020304" pitchFamily="18" charset="0"/>
                    <a:cs typeface="Times New Roman" panose="02020603050405020304" pitchFamily="18" charset="0"/>
                  </a:rPr>
                  <a:t>of a matrix </a:t>
                </a:r>
                <a:r>
                  <a:rPr lang="en-US" altLang="zh-CN" sz="2400" b="1"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 is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EA561330-36D8-4B60-A631-646AB0C35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118" y="5328419"/>
            <a:ext cx="7913462" cy="655173"/>
          </a:xfrm>
          <a:prstGeom prst="rect">
            <a:avLst/>
          </a:prstGeom>
        </p:spPr>
      </p:pic>
    </p:spTree>
    <p:extLst>
      <p:ext uri="{BB962C8B-B14F-4D97-AF65-F5344CB8AC3E}">
        <p14:creationId xmlns:p14="http://schemas.microsoft.com/office/powerpoint/2010/main" val="621280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A99C6-190C-404A-82A7-8AF84C298081}"/>
              </a:ext>
            </a:extLst>
          </p:cNvPr>
          <p:cNvSpPr>
            <a:spLocks noGrp="1"/>
          </p:cNvSpPr>
          <p:nvPr>
            <p:ph type="title"/>
          </p:nvPr>
        </p:nvSpPr>
        <p:spPr/>
        <p:txBody>
          <a:bodyPr/>
          <a:lstStyle/>
          <a:p>
            <a:r>
              <a:rPr lang="en-US" altLang="zh-CN" dirty="0"/>
              <a:t>7.3 Regularization and Under-Constrained Problems</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buNone/>
            </a:pPr>
            <a:r>
              <a:rPr lang="en-US" altLang="zh-CN" sz="2600" dirty="0">
                <a:latin typeface="Times New Roman" panose="02020603050405020304" pitchFamily="18" charset="0"/>
                <a:cs typeface="Times New Roman" panose="02020603050405020304" pitchFamily="18" charset="0"/>
              </a:rPr>
              <a:t>We can now recognize Eq. </a:t>
            </a:r>
            <a:r>
              <a:rPr lang="en-US" altLang="zh-CN" sz="2600" dirty="0">
                <a:solidFill>
                  <a:srgbClr val="FF0000"/>
                </a:solidFill>
                <a:latin typeface="Times New Roman" panose="02020603050405020304" pitchFamily="18" charset="0"/>
                <a:cs typeface="Times New Roman" panose="02020603050405020304" pitchFamily="18" charset="0"/>
              </a:rPr>
              <a:t>7.29</a:t>
            </a:r>
            <a:r>
              <a:rPr lang="en-US" altLang="zh-CN" sz="2600" dirty="0">
                <a:latin typeface="Times New Roman" panose="02020603050405020304" pitchFamily="18" charset="0"/>
                <a:cs typeface="Times New Roman" panose="02020603050405020304" pitchFamily="18" charset="0"/>
              </a:rPr>
              <a:t> as performing linear regression with weight decay.  Specifically, Eq. </a:t>
            </a:r>
            <a:r>
              <a:rPr lang="en-US" altLang="zh-CN" sz="2600" dirty="0">
                <a:solidFill>
                  <a:srgbClr val="FF0000"/>
                </a:solidFill>
                <a:latin typeface="Times New Roman" panose="02020603050405020304" pitchFamily="18" charset="0"/>
                <a:cs typeface="Times New Roman" panose="02020603050405020304" pitchFamily="18" charset="0"/>
              </a:rPr>
              <a:t>7.29</a:t>
            </a:r>
            <a:r>
              <a:rPr lang="en-US" altLang="zh-CN" sz="2600" dirty="0">
                <a:latin typeface="Times New Roman" panose="02020603050405020304" pitchFamily="18" charset="0"/>
                <a:cs typeface="Times New Roman" panose="02020603050405020304" pitchFamily="18" charset="0"/>
              </a:rPr>
              <a:t> is the limit of Eq. </a:t>
            </a:r>
            <a:r>
              <a:rPr lang="en-US" altLang="zh-CN" sz="2600" dirty="0">
                <a:solidFill>
                  <a:srgbClr val="FF0000"/>
                </a:solidFill>
                <a:latin typeface="Times New Roman" panose="02020603050405020304" pitchFamily="18" charset="0"/>
                <a:cs typeface="Times New Roman" panose="02020603050405020304" pitchFamily="18" charset="0"/>
              </a:rPr>
              <a:t>7.17</a:t>
            </a:r>
            <a:r>
              <a:rPr lang="en-US" altLang="zh-CN" sz="2600" dirty="0">
                <a:latin typeface="Times New Roman" panose="02020603050405020304" pitchFamily="18" charset="0"/>
                <a:cs typeface="Times New Roman" panose="02020603050405020304" pitchFamily="18" charset="0"/>
              </a:rPr>
              <a:t> as the regularization coefficient shrinks  to zero. We can thus interpret the pseudoinverse as stabilizing underdetermined  problems using regularization.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35062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Huijin</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329938" y="1711766"/>
            <a:ext cx="11517458"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7.4 Dataset Augmentation</a:t>
            </a:r>
            <a:endParaRPr lang="zh-CN" altLang="en-US" sz="3600" dirty="0"/>
          </a:p>
        </p:txBody>
      </p:sp>
      <p:sp>
        <p:nvSpPr>
          <p:cNvPr id="9" name="文本框 8">
            <a:extLst>
              <a:ext uri="{FF2B5EF4-FFF2-40B4-BE49-F238E27FC236}">
                <a16:creationId xmlns:a16="http://schemas.microsoft.com/office/drawing/2014/main" id="{7A8A3CBC-DB8C-4E67-A3A7-629FFC80A1AA}"/>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3695649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32221C-597B-45C5-B681-A8A918B0C5B6}"/>
              </a:ext>
            </a:extLst>
          </p:cNvPr>
          <p:cNvSpPr>
            <a:spLocks noGrp="1"/>
          </p:cNvSpPr>
          <p:nvPr>
            <p:ph type="title"/>
          </p:nvPr>
        </p:nvSpPr>
        <p:spPr/>
        <p:txBody>
          <a:bodyPr/>
          <a:lstStyle/>
          <a:p>
            <a:r>
              <a:rPr lang="en-US" altLang="zh-CN" dirty="0"/>
              <a:t>7.4 Dataset Augmentation</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buNone/>
            </a:pPr>
            <a:r>
              <a:rPr lang="en-US" altLang="zh-CN" sz="2600" dirty="0">
                <a:latin typeface="Times New Roman" panose="02020603050405020304" pitchFamily="18" charset="0"/>
                <a:cs typeface="Times New Roman" panose="02020603050405020304" pitchFamily="18" charset="0"/>
              </a:rPr>
              <a:t>The best way to make a machine learning model generalize better is to train it on  more data. Of course, in practice, the amount of data we have is limited. One way  to get around this problem is to create fake data and add it to the training set.  For some machine learning tasks, it is reasonably straightforward to create new  fake data.</a:t>
            </a:r>
          </a:p>
          <a:p>
            <a:pPr marL="0" indent="0" algn="just">
              <a:lnSpc>
                <a:spcPct val="125000"/>
              </a:lnSpc>
              <a:spcBef>
                <a:spcPts val="0"/>
              </a:spcBef>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This approach is easiest for classification. A classifier needs to take a complicated,  high dimensional input x and summarize it with a single category identity y.  This means that the main task facing a classifier is to be invariant to a wide variety  of transformations. We can generate new (</a:t>
            </a:r>
            <a:r>
              <a:rPr lang="en-US" altLang="zh-CN" sz="2600" b="1" i="1" dirty="0">
                <a:latin typeface="Times New Roman" panose="02020603050405020304" pitchFamily="18" charset="0"/>
                <a:cs typeface="Times New Roman" panose="02020603050405020304" pitchFamily="18" charset="0"/>
              </a:rPr>
              <a:t>x,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pairs easily just by transforming  the</a:t>
            </a:r>
            <a:r>
              <a:rPr lang="en-US" altLang="zh-CN" sz="2600" b="1" i="1" dirty="0">
                <a:latin typeface="Times New Roman" panose="02020603050405020304" pitchFamily="18" charset="0"/>
                <a:cs typeface="Times New Roman" panose="02020603050405020304" pitchFamily="18" charset="0"/>
              </a:rPr>
              <a:t> x </a:t>
            </a:r>
            <a:r>
              <a:rPr lang="en-US" altLang="zh-CN" sz="2600" dirty="0">
                <a:latin typeface="Times New Roman" panose="02020603050405020304" pitchFamily="18" charset="0"/>
                <a:cs typeface="Times New Roman" panose="02020603050405020304" pitchFamily="18" charset="0"/>
              </a:rPr>
              <a:t>inputs in our training set.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8551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49B24F84-7DC5-41EA-B895-88501B13B7F3}"/>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 Regularization for Deep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Some add extra terms in the objective function that can be  thought of as corresponding to a soft constraint on the parameter values. If chosen  carefully, these extra constraints and penalties can lead to improved performance on the test set. Sometimes these constraints and penalties are designed to encode  specific kinds of prior knowledge. Other times, these constraints and penalties  are designed to express a generic preference for a simpler model class in order to  promote generalization. Sometimes penalties and constraints are necessary to make  an underdetermined problem determined. Other forms of regularization, known as  ensemble methods, combine multiple hypotheses that explain the training data.</a:t>
            </a:r>
            <a:endParaRPr lang="zh-CN" altLang="en-US" sz="2600" i="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69341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11A76-A21C-4571-BD01-E02CCCCA4DDD}"/>
              </a:ext>
            </a:extLst>
          </p:cNvPr>
          <p:cNvSpPr>
            <a:spLocks noGrp="1"/>
          </p:cNvSpPr>
          <p:nvPr>
            <p:ph type="title"/>
          </p:nvPr>
        </p:nvSpPr>
        <p:spPr/>
        <p:txBody>
          <a:bodyPr/>
          <a:lstStyle/>
          <a:p>
            <a:r>
              <a:rPr lang="en-US" altLang="zh-CN" dirty="0"/>
              <a:t>7.4 Dataset Augmentation</a:t>
            </a:r>
            <a:endParaRPr lang="zh-CN" altLang="en-US" dirty="0"/>
          </a:p>
        </p:txBody>
      </p:sp>
      <p:sp>
        <p:nvSpPr>
          <p:cNvPr id="3" name="内容占位符 2"/>
          <p:cNvSpPr>
            <a:spLocks noGrp="1"/>
          </p:cNvSpPr>
          <p:nvPr>
            <p:ph idx="1"/>
          </p:nvPr>
        </p:nvSpPr>
        <p:spPr/>
        <p:txBody>
          <a:bodyPr>
            <a:normAutofit lnSpcReduction="10000"/>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This approach is not as readily applicable to many other tasks. For example, it  is difficult to generate new fake data for a density estimation task unless we have  already solved the density estimation problem.</a:t>
            </a:r>
          </a:p>
          <a:p>
            <a:pPr marL="0" indent="0" algn="just">
              <a:lnSpc>
                <a:spcPct val="125000"/>
              </a:lnSpc>
              <a:spcBef>
                <a:spcPts val="0"/>
              </a:spcBef>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Dataset augmentation has been a particularly effective technique for a specific  classification problem: object recognition. Images are high dimensional and include  an enormous variety of factors of variation, many of which can be easily simulated. Operations like translating the training images a few pixels in each direction can  often greatly improve generalization, even if the model has already been designed to  be partially translation invariant by using the convolution and pooling techniques described in Chapter</a:t>
            </a:r>
            <a:r>
              <a:rPr lang="en-US" altLang="zh-CN" sz="2600" dirty="0">
                <a:solidFill>
                  <a:srgbClr val="FF0000"/>
                </a:solidFill>
                <a:latin typeface="Times New Roman" panose="02020603050405020304" pitchFamily="18" charset="0"/>
                <a:cs typeface="Times New Roman" panose="02020603050405020304" pitchFamily="18" charset="0"/>
              </a:rPr>
              <a:t> 9</a:t>
            </a:r>
            <a:r>
              <a:rPr lang="en-US" altLang="zh-CN" sz="2600" dirty="0">
                <a:latin typeface="Times New Roman" panose="02020603050405020304" pitchFamily="18" charset="0"/>
                <a:cs typeface="Times New Roman" panose="02020603050405020304" pitchFamily="18" charset="0"/>
              </a:rPr>
              <a:t>. Many other operations such as rotating the image or  scaling the image have also proven quite effective.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258152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31D7CD-F442-48BC-84FC-27572A42D32B}"/>
              </a:ext>
            </a:extLst>
          </p:cNvPr>
          <p:cNvSpPr>
            <a:spLocks noGrp="1"/>
          </p:cNvSpPr>
          <p:nvPr>
            <p:ph type="title"/>
          </p:nvPr>
        </p:nvSpPr>
        <p:spPr/>
        <p:txBody>
          <a:bodyPr/>
          <a:lstStyle/>
          <a:p>
            <a:r>
              <a:rPr lang="en-US" altLang="zh-CN" dirty="0"/>
              <a:t>7.4 Dataset Augmentation</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One must be careful not to apply transformations that would change the correct  class. For example, optical character recognition tasks require recognizing the  difference between ‘b’ and ‘d’ and the difference between ‘6’ and ‘9’, so horizontal  flips and 180°  rotations are not appropriate ways of augmenting datasets for these  tasks.</a:t>
            </a:r>
          </a:p>
          <a:p>
            <a:pPr marL="0" indent="0" algn="just">
              <a:lnSpc>
                <a:spcPct val="125000"/>
              </a:lnSpc>
              <a:spcBef>
                <a:spcPts val="0"/>
              </a:spcBef>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There are also transformations that we would like our classifiers to be invariant  to, but which are not easy to perform. For example, out-of-plane rotation can not  be implemented as a simple geometric operation on the input pixels.</a:t>
            </a:r>
          </a:p>
          <a:p>
            <a:pPr marL="0" indent="0" algn="just">
              <a:lnSpc>
                <a:spcPct val="125000"/>
              </a:lnSpc>
              <a:spcBef>
                <a:spcPts val="0"/>
              </a:spcBef>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Dataset augmentation is effect for speech recognition tasks as well (</a:t>
            </a:r>
            <a:r>
              <a:rPr lang="en-US" altLang="zh-CN" sz="2600" dirty="0" err="1">
                <a:solidFill>
                  <a:srgbClr val="00FF00"/>
                </a:solidFill>
                <a:latin typeface="Times New Roman" panose="02020603050405020304" pitchFamily="18" charset="0"/>
                <a:cs typeface="Times New Roman" panose="02020603050405020304" pitchFamily="18" charset="0"/>
              </a:rPr>
              <a:t>Jaitly</a:t>
            </a:r>
            <a:r>
              <a:rPr lang="en-US" altLang="zh-CN" sz="2600" dirty="0">
                <a:solidFill>
                  <a:srgbClr val="00FF00"/>
                </a:solidFill>
                <a:latin typeface="Times New Roman" panose="02020603050405020304" pitchFamily="18" charset="0"/>
                <a:cs typeface="Times New Roman" panose="02020603050405020304" pitchFamily="18" charset="0"/>
              </a:rPr>
              <a:t> and  Hinton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902807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6BF0E-6014-43E8-83C6-A664063BF8CD}"/>
              </a:ext>
            </a:extLst>
          </p:cNvPr>
          <p:cNvSpPr>
            <a:spLocks noGrp="1"/>
          </p:cNvSpPr>
          <p:nvPr>
            <p:ph type="title"/>
          </p:nvPr>
        </p:nvSpPr>
        <p:spPr/>
        <p:txBody>
          <a:bodyPr/>
          <a:lstStyle/>
          <a:p>
            <a:r>
              <a:rPr lang="en-US" altLang="zh-CN" dirty="0"/>
              <a:t>7.4 Dataset Augmentation</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Injecting noise in the input to a neural network (</a:t>
            </a:r>
            <a:r>
              <a:rPr lang="en-US" altLang="zh-CN" sz="2600" dirty="0" err="1">
                <a:solidFill>
                  <a:srgbClr val="00FF00"/>
                </a:solidFill>
                <a:latin typeface="Times New Roman" panose="02020603050405020304" pitchFamily="18" charset="0"/>
                <a:cs typeface="Times New Roman" panose="02020603050405020304" pitchFamily="18" charset="0"/>
              </a:rPr>
              <a:t>Sietsma</a:t>
            </a:r>
            <a:r>
              <a:rPr lang="en-US" altLang="zh-CN" sz="2600" dirty="0">
                <a:solidFill>
                  <a:srgbClr val="00FF00"/>
                </a:solidFill>
                <a:latin typeface="Times New Roman" panose="02020603050405020304" pitchFamily="18" charset="0"/>
                <a:cs typeface="Times New Roman" panose="02020603050405020304" pitchFamily="18" charset="0"/>
              </a:rPr>
              <a:t> and Dow</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1991</a:t>
            </a:r>
            <a:r>
              <a:rPr lang="en-US" altLang="zh-CN" sz="2600" dirty="0">
                <a:latin typeface="Times New Roman" panose="02020603050405020304" pitchFamily="18" charset="0"/>
                <a:cs typeface="Times New Roman" panose="02020603050405020304" pitchFamily="18" charset="0"/>
              </a:rPr>
              <a:t>)  can also be seen as a form of data augmentation. For many classification and  even some regression tasks, the task should still be possible to solve even if small  random noise is added to the input. Neural networks prove not to be very robust  to noise, however (</a:t>
            </a:r>
            <a:r>
              <a:rPr lang="en-US" altLang="zh-CN" sz="2600" dirty="0">
                <a:solidFill>
                  <a:srgbClr val="00FF00"/>
                </a:solidFill>
                <a:latin typeface="Times New Roman" panose="02020603050405020304" pitchFamily="18" charset="0"/>
                <a:cs typeface="Times New Roman" panose="02020603050405020304" pitchFamily="18" charset="0"/>
              </a:rPr>
              <a:t>Tang and </a:t>
            </a:r>
            <a:r>
              <a:rPr lang="en-US" altLang="zh-CN" sz="2600" dirty="0" err="1">
                <a:solidFill>
                  <a:srgbClr val="00FF00"/>
                </a:solidFill>
                <a:latin typeface="Times New Roman" panose="02020603050405020304" pitchFamily="18" charset="0"/>
                <a:cs typeface="Times New Roman" panose="02020603050405020304" pitchFamily="18" charset="0"/>
              </a:rPr>
              <a:t>Eliasmith</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2010</a:t>
            </a:r>
            <a:r>
              <a:rPr lang="en-US" altLang="zh-CN" sz="2600" dirty="0">
                <a:latin typeface="Times New Roman" panose="02020603050405020304" pitchFamily="18" charset="0"/>
                <a:cs typeface="Times New Roman" panose="02020603050405020304" pitchFamily="18" charset="0"/>
              </a:rPr>
              <a:t>). One way to improve the robustness  of neural networks is simply to train them with random noise applied to their  inputs. Input noise injection is part of some unsupervised learning algorithms such  as the denoising autoencoder (</a:t>
            </a:r>
            <a:r>
              <a:rPr lang="en-US" altLang="zh-CN" sz="2600" dirty="0">
                <a:solidFill>
                  <a:srgbClr val="00FF00"/>
                </a:solidFill>
                <a:latin typeface="Times New Roman" panose="02020603050405020304" pitchFamily="18" charset="0"/>
                <a:cs typeface="Times New Roman" panose="02020603050405020304" pitchFamily="18" charset="0"/>
              </a:rPr>
              <a:t>Vincent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2008</a:t>
            </a:r>
            <a:r>
              <a:rPr lang="en-US" altLang="zh-CN" sz="2600" dirty="0">
                <a:latin typeface="Times New Roman" panose="02020603050405020304" pitchFamily="18" charset="0"/>
                <a:cs typeface="Times New Roman" panose="02020603050405020304" pitchFamily="18" charset="0"/>
              </a:rPr>
              <a:t>). Noise injection also works  when the noise is applied to the hidden units, which can be seen as doing dataset augmentation at multiple levels of abstraction.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712834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7E3AE-61B0-4F70-A238-43E6D8533AFC}"/>
              </a:ext>
            </a:extLst>
          </p:cNvPr>
          <p:cNvSpPr>
            <a:spLocks noGrp="1"/>
          </p:cNvSpPr>
          <p:nvPr>
            <p:ph type="title"/>
          </p:nvPr>
        </p:nvSpPr>
        <p:spPr/>
        <p:txBody>
          <a:bodyPr/>
          <a:lstStyle/>
          <a:p>
            <a:r>
              <a:rPr lang="en-US" altLang="zh-CN" dirty="0"/>
              <a:t>7.4 Dataset Augmentation</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spcBef>
                <a:spcPts val="0"/>
              </a:spcBef>
              <a:buNone/>
            </a:pPr>
            <a:r>
              <a:rPr lang="en-US" altLang="zh-CN" sz="2600" dirty="0">
                <a:solidFill>
                  <a:srgbClr val="00FF00"/>
                </a:solidFill>
                <a:latin typeface="Times New Roman" panose="02020603050405020304" pitchFamily="18" charset="0"/>
                <a:cs typeface="Times New Roman" panose="02020603050405020304" pitchFamily="18" charset="0"/>
              </a:rPr>
              <a:t>Poole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i="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recently showed  that this approach can be highly effective provided that the magnitude of the  noise is carefully tuned. Dropout, a powerful regularization strategy that will be  described in Sec. </a:t>
            </a:r>
            <a:r>
              <a:rPr lang="en-US" altLang="zh-CN" sz="2600" dirty="0">
                <a:solidFill>
                  <a:srgbClr val="FF0000"/>
                </a:solidFill>
                <a:latin typeface="Times New Roman" panose="02020603050405020304" pitchFamily="18" charset="0"/>
                <a:cs typeface="Times New Roman" panose="02020603050405020304" pitchFamily="18" charset="0"/>
              </a:rPr>
              <a:t>7.12</a:t>
            </a:r>
            <a:r>
              <a:rPr lang="en-US" altLang="zh-CN" sz="2600" dirty="0">
                <a:latin typeface="Times New Roman" panose="02020603050405020304" pitchFamily="18" charset="0"/>
                <a:cs typeface="Times New Roman" panose="02020603050405020304" pitchFamily="18" charset="0"/>
              </a:rPr>
              <a:t>, can be seen as a process of constructing new inputs by </a:t>
            </a:r>
            <a:r>
              <a:rPr lang="en-US" altLang="zh-CN" sz="2600" i="1" dirty="0">
                <a:latin typeface="Times New Roman" panose="02020603050405020304" pitchFamily="18" charset="0"/>
                <a:cs typeface="Times New Roman" panose="02020603050405020304" pitchFamily="18" charset="0"/>
              </a:rPr>
              <a:t>multiplying</a:t>
            </a:r>
            <a:r>
              <a:rPr lang="en-US" altLang="zh-CN" sz="2600" dirty="0">
                <a:latin typeface="Times New Roman" panose="02020603050405020304" pitchFamily="18" charset="0"/>
                <a:cs typeface="Times New Roman" panose="02020603050405020304" pitchFamily="18" charset="0"/>
              </a:rPr>
              <a:t> by noise.</a:t>
            </a:r>
          </a:p>
          <a:p>
            <a:pPr marL="0" indent="0" algn="just">
              <a:lnSpc>
                <a:spcPct val="125000"/>
              </a:lnSpc>
              <a:spcBef>
                <a:spcPts val="0"/>
              </a:spcBef>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When comparing machine learning benchmark results, it is important to take  the effect of dataset augmentation into account. Often, hand-designed dataset  augmentation schemes can dramatically reduce the generalization error of a machine  learning technique. To compare the performance of one machine learning algorithm  to another, it is necessary to perform controlled experiments.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84374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71A65-F910-4B21-B4B3-46A10C91D897}"/>
              </a:ext>
            </a:extLst>
          </p:cNvPr>
          <p:cNvSpPr>
            <a:spLocks noGrp="1"/>
          </p:cNvSpPr>
          <p:nvPr>
            <p:ph type="title"/>
          </p:nvPr>
        </p:nvSpPr>
        <p:spPr/>
        <p:txBody>
          <a:bodyPr/>
          <a:lstStyle/>
          <a:p>
            <a:r>
              <a:rPr lang="en-US" altLang="zh-CN" dirty="0"/>
              <a:t>7.4 Dataset Augmentation</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When comparing  machine learning algorithm A and machine learning algorithm B, it is necessary  to make sure that both algorithms were evaluated using the same hand-designed  dataset augmentation schemes. Suppose that algorithm A performs poorly with  no dataset augmentation and algorithm B performs well when combined with  numerous synthetic transformations of the input. In such a case it is likely the  synthetic transformations caused the improved performance, rather than the use  of machine learning algorithm B. Sometimes deciding whether an experiment has been properly controlled requires subjective judgment. For example, machine  learning algorithms that inject noise into the input are performing a form of dataset  augmentation.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4847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E9C6C-F6EB-4ECF-9812-2989794D5F70}"/>
              </a:ext>
            </a:extLst>
          </p:cNvPr>
          <p:cNvSpPr>
            <a:spLocks noGrp="1"/>
          </p:cNvSpPr>
          <p:nvPr>
            <p:ph type="title"/>
          </p:nvPr>
        </p:nvSpPr>
        <p:spPr/>
        <p:txBody>
          <a:bodyPr>
            <a:normAutofit/>
          </a:bodyPr>
          <a:lstStyle/>
          <a:p>
            <a:r>
              <a:rPr lang="en-US" altLang="zh-CN" dirty="0"/>
              <a:t>7.4 Dataset Augmentation</a:t>
            </a:r>
            <a:endParaRPr lang="zh-CN" altLang="en-US" dirty="0"/>
          </a:p>
        </p:txBody>
      </p:sp>
      <p:sp>
        <p:nvSpPr>
          <p:cNvPr id="3" name="内容占位符 2"/>
          <p:cNvSpPr>
            <a:spLocks noGrp="1"/>
          </p:cNvSpPr>
          <p:nvPr>
            <p:ph idx="1"/>
          </p:nvPr>
        </p:nvSpPr>
        <p:spPr/>
        <p:txBody>
          <a:bodyPr>
            <a:normAutofit/>
          </a:bodyPr>
          <a:lstStyle/>
          <a:p>
            <a:pPr marL="0" indent="0" algn="just">
              <a:lnSpc>
                <a:spcPct val="125000"/>
              </a:lnSpc>
              <a:buNone/>
            </a:pPr>
            <a:r>
              <a:rPr lang="en-US" altLang="zh-CN" sz="2600" dirty="0">
                <a:latin typeface="Times New Roman" panose="02020603050405020304" pitchFamily="18" charset="0"/>
                <a:cs typeface="Times New Roman" panose="02020603050405020304" pitchFamily="18" charset="0"/>
              </a:rPr>
              <a:t>Usually, operations that are generally applicable (such as adding Gaussian noise to the input) are considered part of the machine learning algorithm, while operations that are specific to one application domain (such as randomly cropping an image) are considered to be separate pre-processing steps.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53360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Huijin</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301658" y="1711766"/>
            <a:ext cx="11545738"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7.5 Noise Robustness</a:t>
            </a:r>
            <a:endParaRPr lang="zh-CN" altLang="en-US" sz="3600" dirty="0"/>
          </a:p>
        </p:txBody>
      </p:sp>
      <p:sp>
        <p:nvSpPr>
          <p:cNvPr id="9" name="文本框 8">
            <a:extLst>
              <a:ext uri="{FF2B5EF4-FFF2-40B4-BE49-F238E27FC236}">
                <a16:creationId xmlns:a16="http://schemas.microsoft.com/office/drawing/2014/main" id="{7A8A3CBC-DB8C-4E67-A3A7-629FFC80A1AA}"/>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2652970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buNone/>
            </a:pPr>
            <a:r>
              <a:rPr lang="en-US" altLang="zh-CN" sz="2600" dirty="0">
                <a:latin typeface="Times New Roman" panose="02020603050405020304" pitchFamily="18" charset="0"/>
                <a:cs typeface="Times New Roman" panose="02020603050405020304" pitchFamily="18" charset="0"/>
              </a:rPr>
              <a:t>Sec. </a:t>
            </a:r>
            <a:r>
              <a:rPr lang="en-US" altLang="zh-CN" sz="2600" dirty="0">
                <a:solidFill>
                  <a:srgbClr val="FF0000"/>
                </a:solidFill>
                <a:latin typeface="Times New Roman" panose="02020603050405020304" pitchFamily="18" charset="0"/>
                <a:cs typeface="Times New Roman" panose="02020603050405020304" pitchFamily="18" charset="0"/>
              </a:rPr>
              <a:t>7.4</a:t>
            </a:r>
            <a:r>
              <a:rPr lang="en-US" altLang="zh-CN" sz="2600" dirty="0">
                <a:latin typeface="Times New Roman" panose="02020603050405020304" pitchFamily="18" charset="0"/>
                <a:cs typeface="Times New Roman" panose="02020603050405020304" pitchFamily="18" charset="0"/>
              </a:rPr>
              <a:t> has motivated the use of noise applied to the 7.4 inputs as a dataset augmentation  strategy. For some models, the addition of noise with infinitesimal  variance at the input of the model is equivalent to imposing a penalty on the  norm of the weights (</a:t>
            </a:r>
            <a:r>
              <a:rPr lang="en-US" altLang="zh-CN" sz="2600" dirty="0">
                <a:solidFill>
                  <a:srgbClr val="00FF00"/>
                </a:solidFill>
                <a:latin typeface="Times New Roman" panose="02020603050405020304" pitchFamily="18" charset="0"/>
                <a:cs typeface="Times New Roman" panose="02020603050405020304" pitchFamily="18" charset="0"/>
              </a:rPr>
              <a:t>Bishop</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1995a</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 In the general case, it is important to  remember that noise injection can be much more powerful than simply shrinking  the parameters, especially when the noise is added to the hidden units. Noise  applied to the hidden units is such an important topic as to merit its own separate  discussion; the dropout algorithm described in Sec. </a:t>
            </a:r>
            <a:r>
              <a:rPr lang="en-US" altLang="zh-CN" sz="2600" dirty="0">
                <a:solidFill>
                  <a:srgbClr val="FF0000"/>
                </a:solidFill>
                <a:latin typeface="Times New Roman" panose="02020603050405020304" pitchFamily="18" charset="0"/>
                <a:cs typeface="Times New Roman" panose="02020603050405020304" pitchFamily="18" charset="0"/>
              </a:rPr>
              <a:t>7.12</a:t>
            </a:r>
            <a:r>
              <a:rPr lang="en-US" altLang="zh-CN" sz="2600" dirty="0">
                <a:latin typeface="Times New Roman" panose="02020603050405020304" pitchFamily="18" charset="0"/>
                <a:cs typeface="Times New Roman" panose="02020603050405020304" pitchFamily="18" charset="0"/>
              </a:rPr>
              <a:t> is the main development  of that approach.</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7AF202AF-01DA-4B87-A282-D98720F7B64F}"/>
              </a:ext>
            </a:extLst>
          </p:cNvPr>
          <p:cNvSpPr txBox="1">
            <a:spLocks/>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7.5 Noise Robustness</a:t>
            </a:r>
          </a:p>
        </p:txBody>
      </p:sp>
    </p:spTree>
    <p:extLst>
      <p:ext uri="{BB962C8B-B14F-4D97-AF65-F5344CB8AC3E}">
        <p14:creationId xmlns:p14="http://schemas.microsoft.com/office/powerpoint/2010/main" val="3216585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Another way that noise has been used in the service of regularizing models  is by adding it to the weights. This technique has been used primarily in the  context of recurrent neural networks (</a:t>
            </a:r>
            <a:r>
              <a:rPr lang="en-US" altLang="zh-CN" sz="2600" dirty="0">
                <a:solidFill>
                  <a:srgbClr val="00FF00"/>
                </a:solidFill>
                <a:latin typeface="Times New Roman" panose="02020603050405020304" pitchFamily="18" charset="0"/>
                <a:cs typeface="Times New Roman" panose="02020603050405020304" pitchFamily="18" charset="0"/>
              </a:rPr>
              <a:t>Jim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1996</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Graves</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t>
            </a:r>
            <a:r>
              <a:rPr lang="en-US" altLang="zh-CN" sz="2600" dirty="0">
                <a:latin typeface="Times New Roman" panose="02020603050405020304" pitchFamily="18" charset="0"/>
                <a:cs typeface="Times New Roman" panose="02020603050405020304" pitchFamily="18" charset="0"/>
              </a:rPr>
              <a:t>). This can  be interpreted as a stochastic implementation of a Bayesian inference over the  weights. The Bayesian treatment of learning would consider the model weights  to be uncertain and representable via a probability distribution that reflects this  uncertainty. Adding noise to the weights is a practical, stochastic way to reflect  this uncertainty (</a:t>
            </a:r>
            <a:r>
              <a:rPr lang="en-US" altLang="zh-CN" sz="2600" dirty="0">
                <a:solidFill>
                  <a:srgbClr val="00FF00"/>
                </a:solidFill>
                <a:latin typeface="Times New Roman" panose="02020603050405020304" pitchFamily="18" charset="0"/>
                <a:cs typeface="Times New Roman" panose="02020603050405020304" pitchFamily="18" charset="0"/>
              </a:rPr>
              <a:t>Graves</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t>
            </a:r>
            <a:r>
              <a:rPr lang="en-US" altLang="zh-CN" sz="2600" dirty="0">
                <a:latin typeface="Times New Roman" panose="02020603050405020304" pitchFamily="18" charset="0"/>
                <a:cs typeface="Times New Roman" panose="02020603050405020304" pitchFamily="18" charset="0"/>
              </a:rPr>
              <a:t>). This can also be interpreted as equivalent (under some assumptions) to a  more traditional form of regularization.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7AF202AF-01DA-4B87-A282-D98720F7B64F}"/>
              </a:ext>
            </a:extLst>
          </p:cNvPr>
          <p:cNvSpPr txBox="1">
            <a:spLocks/>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7.5 Noise Robustness</a:t>
            </a:r>
          </a:p>
        </p:txBody>
      </p:sp>
    </p:spTree>
    <p:extLst>
      <p:ext uri="{BB962C8B-B14F-4D97-AF65-F5344CB8AC3E}">
        <p14:creationId xmlns:p14="http://schemas.microsoft.com/office/powerpoint/2010/main" val="2279997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buNone/>
                </a:pPr>
                <a:r>
                  <a:rPr lang="en-US" altLang="zh-CN" dirty="0">
                    <a:latin typeface="Times New Roman" panose="02020603050405020304" pitchFamily="18" charset="0"/>
                    <a:cs typeface="Times New Roman" panose="02020603050405020304" pitchFamily="18" charset="0"/>
                  </a:rPr>
                  <a:t>Adding noise to the weights has been shown to be an effective regularization strategy in the context of recurrent neural  networks (</a:t>
                </a:r>
                <a:r>
                  <a:rPr lang="en-US" altLang="zh-CN" dirty="0">
                    <a:solidFill>
                      <a:srgbClr val="00FF00"/>
                    </a:solidFill>
                    <a:latin typeface="Times New Roman" panose="02020603050405020304" pitchFamily="18" charset="0"/>
                    <a:cs typeface="Times New Roman" panose="02020603050405020304" pitchFamily="18" charset="0"/>
                  </a:rPr>
                  <a:t>Jim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1996</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Graves</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2011</a:t>
                </a:r>
                <a:r>
                  <a:rPr lang="en-US" altLang="zh-CN" dirty="0">
                    <a:latin typeface="Times New Roman" panose="02020603050405020304" pitchFamily="18" charset="0"/>
                    <a:cs typeface="Times New Roman" panose="02020603050405020304" pitchFamily="18" charset="0"/>
                  </a:rPr>
                  <a:t>). In the following, we will present an  analysis of the effect of weight noise on a standard feedforward neural network (as introduced in Chapter </a:t>
                </a:r>
                <a:r>
                  <a:rPr lang="en-US" altLang="zh-CN" dirty="0">
                    <a:solidFill>
                      <a:srgbClr val="FF0000"/>
                    </a:solidFill>
                    <a:latin typeface="Times New Roman" panose="02020603050405020304" pitchFamily="18" charset="0"/>
                    <a:cs typeface="Times New Roman" panose="02020603050405020304" pitchFamily="18" charset="0"/>
                  </a:rPr>
                  <a:t>6</a:t>
                </a:r>
                <a:r>
                  <a:rPr lang="en-US" altLang="zh-CN" dirty="0">
                    <a:latin typeface="Times New Roman" panose="02020603050405020304" pitchFamily="18" charset="0"/>
                    <a:cs typeface="Times New Roman" panose="02020603050405020304" pitchFamily="18" charset="0"/>
                  </a:rPr>
                  <a:t>).</a:t>
                </a:r>
              </a:p>
              <a:p>
                <a:pPr marL="0" indent="0" algn="just">
                  <a:lnSpc>
                    <a:spcPct val="125000"/>
                  </a:lnSpc>
                  <a:spcBef>
                    <a:spcPts val="0"/>
                  </a:spcBef>
                  <a:buNone/>
                </a:pPr>
                <a:r>
                  <a:rPr lang="zh-CN" altLang="en-US" dirty="0"/>
                  <a:t>　　</a:t>
                </a:r>
                <a:r>
                  <a:rPr lang="en-US" altLang="zh-CN" dirty="0">
                    <a:latin typeface="Times New Roman" panose="02020603050405020304" pitchFamily="18" charset="0"/>
                    <a:cs typeface="Times New Roman" panose="02020603050405020304" pitchFamily="18" charset="0"/>
                  </a:rPr>
                  <a:t>We study the regression setting, where we wish to train a function </a:t>
                </a:r>
                <a:r>
                  <a:rPr lang="cy-GB" altLang="zh-CN" i="1" dirty="0">
                    <a:latin typeface="Times New Roman" panose="02020603050405020304" pitchFamily="18" charset="0"/>
                    <a:cs typeface="Times New Roman" panose="02020603050405020304" pitchFamily="18" charset="0"/>
                  </a:rPr>
                  <a:t>ŷ</a:t>
                </a:r>
                <a:r>
                  <a:rPr lang="cy-GB"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x</a:t>
                </a:r>
                <a:r>
                  <a:rPr lang="en-US" altLang="zh-CN" dirty="0"/>
                  <a:t>) that </a:t>
                </a:r>
                <a:r>
                  <a:rPr lang="en-US" altLang="zh-CN" dirty="0">
                    <a:latin typeface="Times New Roman" panose="02020603050405020304" pitchFamily="18" charset="0"/>
                    <a:cs typeface="Times New Roman" panose="02020603050405020304" pitchFamily="18" charset="0"/>
                  </a:rPr>
                  <a:t>maps a set of features </a:t>
                </a:r>
                <a:r>
                  <a:rPr lang="en-US" altLang="zh-CN" b="1"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to a scalar using the least-squares cost function between the model predictions </a:t>
                </a:r>
                <a:r>
                  <a:rPr lang="cy-GB" altLang="zh-CN" i="1" dirty="0">
                    <a:latin typeface="Times New Roman" panose="02020603050405020304" pitchFamily="18" charset="0"/>
                    <a:cs typeface="Times New Roman" panose="02020603050405020304" pitchFamily="18" charset="0"/>
                  </a:rPr>
                  <a:t>ŷ</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and the true values</a:t>
                </a:r>
                <a:r>
                  <a:rPr lang="en-US" altLang="zh-CN" i="1" dirty="0">
                    <a:latin typeface="Times New Roman" panose="02020603050405020304" pitchFamily="18" charset="0"/>
                    <a:cs typeface="Times New Roman" panose="02020603050405020304" pitchFamily="18" charset="0"/>
                  </a:rPr>
                  <a:t> y</a:t>
                </a:r>
                <a:r>
                  <a:rPr lang="en-US" altLang="zh-CN" dirty="0">
                    <a:latin typeface="Times New Roman" panose="02020603050405020304" pitchFamily="18" charset="0"/>
                    <a:cs typeface="Times New Roman" panose="02020603050405020304" pitchFamily="18" charset="0"/>
                  </a:rPr>
                  <a:t>:</a:t>
                </a:r>
              </a:p>
              <a:p>
                <a:pPr marL="0" indent="0" algn="just">
                  <a:lnSpc>
                    <a:spcPct val="125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25000"/>
                  </a:lnSpc>
                  <a:buNone/>
                </a:pPr>
                <a:r>
                  <a:rPr lang="en-US" altLang="zh-CN" dirty="0">
                    <a:latin typeface="Times New Roman" panose="02020603050405020304" pitchFamily="18" charset="0"/>
                    <a:cs typeface="Times New Roman" panose="02020603050405020304" pitchFamily="18" charset="0"/>
                  </a:rPr>
                  <a:t>The training set consists of m labeled examples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𝒙</m:t>
                        </m:r>
                      </m:e>
                      <m:sup>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𝑦</m:t>
                        </m:r>
                      </m:e>
                      <m: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 . . . ,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𝒙</m:t>
                        </m:r>
                      </m:e>
                      <m:sup>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𝑚</m:t>
                        </m:r>
                        <m:r>
                          <a:rPr lang="en-US" altLang="zh-CN" i="1">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𝑦</m:t>
                        </m:r>
                      </m:e>
                      <m:sup>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𝑚</m:t>
                        </m:r>
                        <m:r>
                          <a:rPr lang="en-US" altLang="zh-CN" i="1">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3"/>
                <a:stretch>
                  <a:fillRect l="-962" r="-962"/>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7AF202AF-01DA-4B87-A282-D98720F7B64F}"/>
              </a:ext>
            </a:extLst>
          </p:cNvPr>
          <p:cNvSpPr txBox="1">
            <a:spLocks/>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7.5 Noise Robustness</a:t>
            </a:r>
          </a:p>
        </p:txBody>
      </p:sp>
      <p:pic>
        <p:nvPicPr>
          <p:cNvPr id="5" name="图片 4">
            <a:extLst>
              <a:ext uri="{FF2B5EF4-FFF2-40B4-BE49-F238E27FC236}">
                <a16:creationId xmlns:a16="http://schemas.microsoft.com/office/drawing/2014/main" id="{13D31204-B7F7-41CB-A51F-8ED38036C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1384" y="4583768"/>
            <a:ext cx="8131995" cy="604405"/>
          </a:xfrm>
          <a:prstGeom prst="rect">
            <a:avLst/>
          </a:prstGeom>
        </p:spPr>
      </p:pic>
    </p:spTree>
    <p:extLst>
      <p:ext uri="{BB962C8B-B14F-4D97-AF65-F5344CB8AC3E}">
        <p14:creationId xmlns:p14="http://schemas.microsoft.com/office/powerpoint/2010/main" val="150142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49B24F84-7DC5-41EA-B895-88501B13B7F3}"/>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 Regularization for Deep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the context of deep learning, most regularization strategies are based on  regularizing estimators. Regularization of an estimator works by trading increased  bias for reduced variance. An effective </a:t>
            </a:r>
            <a:r>
              <a:rPr lang="en-US" altLang="zh-CN" sz="2600" dirty="0" err="1">
                <a:latin typeface="Times New Roman" panose="02020603050405020304" pitchFamily="18" charset="0"/>
                <a:cs typeface="Times New Roman" panose="02020603050405020304" pitchFamily="18" charset="0"/>
              </a:rPr>
              <a:t>regularizer</a:t>
            </a:r>
            <a:r>
              <a:rPr lang="en-US" altLang="zh-CN" sz="2600" dirty="0">
                <a:latin typeface="Times New Roman" panose="02020603050405020304" pitchFamily="18" charset="0"/>
                <a:cs typeface="Times New Roman" panose="02020603050405020304" pitchFamily="18" charset="0"/>
              </a:rPr>
              <a:t> is one that makes a profitable  trade, reducing variance significantly while not overly increasing the bias. When  we discussed generalization and overfitting in Chapter </a:t>
            </a:r>
            <a:r>
              <a:rPr lang="en-US" altLang="zh-CN" sz="2600" dirty="0">
                <a:solidFill>
                  <a:srgbClr val="FF0000"/>
                </a:solidFill>
                <a:latin typeface="Times New Roman" panose="02020603050405020304" pitchFamily="18" charset="0"/>
                <a:cs typeface="Times New Roman" panose="02020603050405020304" pitchFamily="18" charset="0"/>
              </a:rPr>
              <a:t>5</a:t>
            </a:r>
            <a:r>
              <a:rPr lang="en-US" altLang="zh-CN" sz="2600" dirty="0">
                <a:latin typeface="Times New Roman" panose="02020603050405020304" pitchFamily="18" charset="0"/>
                <a:cs typeface="Times New Roman" panose="02020603050405020304" pitchFamily="18" charset="0"/>
              </a:rPr>
              <a:t>, we focused on three  situations, where the model family being trained either (1) excluded the true  data generating process corresponding to underfitting and inducing bias, or (2)  matched the true data generating process, or (3) included the generating process  but also many other possible generating processes the overfitting regime where  variance rather than bias dominates the estimation error. The goal of regularization  is to take a model from the third regime into the second regime.</a:t>
            </a:r>
            <a:endParaRPr lang="zh-CN" altLang="en-US" sz="2600" i="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05834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now assume that with each input presentation we also include a random  perturbation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rPr>
                          <m:t>𝜖</m:t>
                        </m:r>
                      </m:e>
                      <m:sub>
                        <m:r>
                          <a:rPr lang="en-US" altLang="zh-CN" sz="2600" b="1" i="1" smtClean="0">
                            <a:latin typeface="Cambria Math" panose="02040503050406030204" pitchFamily="18" charset="0"/>
                            <a:cs typeface="Times New Roman" panose="02020603050405020304" pitchFamily="18" charset="0"/>
                          </a:rPr>
                          <m:t>𝑾</m:t>
                        </m:r>
                      </m:sub>
                    </m:sSub>
                    <m:r>
                      <a:rPr lang="en-US" altLang="zh-CN" sz="2600" i="1" smtClean="0">
                        <a:latin typeface="Cambria Math" panose="02040503050406030204" pitchFamily="18" charset="0"/>
                        <a:ea typeface="Cambria Math" panose="02040503050406030204" pitchFamily="18" charset="0"/>
                      </a:rPr>
                      <m:t>~</m:t>
                    </m:r>
                    <m:r>
                      <a:rPr lang="zh-CN" altLang="en-US" sz="2600" i="1" smtClean="0">
                        <a:latin typeface="Cambria Math" panose="02040503050406030204" pitchFamily="18" charset="0"/>
                        <a:ea typeface="Cambria Math" panose="02040503050406030204" pitchFamily="18" charset="0"/>
                      </a:rPr>
                      <m:t>𝒩</m:t>
                    </m:r>
                    <m:r>
                      <a:rPr lang="en-US" altLang="zh-CN" sz="2600" b="0" i="1" smtClean="0">
                        <a:latin typeface="Cambria Math" panose="02040503050406030204" pitchFamily="18" charset="0"/>
                        <a:ea typeface="Cambria Math" panose="02040503050406030204" pitchFamily="18" charset="0"/>
                      </a:rPr>
                      <m:t>(</m:t>
                    </m:r>
                    <m:r>
                      <a:rPr lang="zh-CN" altLang="en-US" sz="2600" b="1" i="1" smtClean="0">
                        <a:latin typeface="Cambria Math" panose="02040503050406030204" pitchFamily="18" charset="0"/>
                        <a:ea typeface="Cambria Math" panose="02040503050406030204" pitchFamily="18" charset="0"/>
                      </a:rPr>
                      <m:t>𝝐</m:t>
                    </m:r>
                    <m:r>
                      <a:rPr lang="en-US" altLang="zh-CN" sz="2600" b="0" i="1" smtClean="0">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𝟎</m:t>
                    </m:r>
                    <m:r>
                      <a:rPr lang="en-US" altLang="zh-CN" sz="2600" b="0" i="1" smtClean="0">
                        <a:latin typeface="Cambria Math" panose="02040503050406030204" pitchFamily="18" charset="0"/>
                        <a:ea typeface="Cambria Math" panose="02040503050406030204" pitchFamily="18" charset="0"/>
                      </a:rPr>
                      <m:t>,</m:t>
                    </m:r>
                    <m:r>
                      <a:rPr lang="zh-CN" altLang="en-US" sz="2600" b="0" i="1" smtClean="0">
                        <a:latin typeface="Cambria Math" panose="02040503050406030204" pitchFamily="18" charset="0"/>
                        <a:ea typeface="Cambria Math" panose="02040503050406030204" pitchFamily="18" charset="0"/>
                      </a:rPr>
                      <m:t>𝜂</m:t>
                    </m:r>
                    <m:r>
                      <a:rPr lang="en-US" altLang="zh-CN" sz="2600" b="1" i="1" smtClean="0">
                        <a:latin typeface="Cambria Math" panose="02040503050406030204" pitchFamily="18" charset="0"/>
                        <a:ea typeface="Cambria Math" panose="02040503050406030204" pitchFamily="18" charset="0"/>
                      </a:rPr>
                      <m:t>𝑰</m:t>
                    </m:r>
                    <m:r>
                      <a:rPr lang="en-US" altLang="zh-CN" sz="2600" b="0" i="1" smtClean="0">
                        <a:latin typeface="Cambria Math" panose="02040503050406030204" pitchFamily="18" charset="0"/>
                        <a:ea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of the network weights. Let us imagine that we  have a standard </a:t>
                </a:r>
                <a:r>
                  <a:rPr lang="en-US" altLang="zh-CN" sz="2600" i="1" dirty="0">
                    <a:latin typeface="Times New Roman" panose="02020603050405020304" pitchFamily="18" charset="0"/>
                    <a:cs typeface="Times New Roman" panose="02020603050405020304" pitchFamily="18" charset="0"/>
                  </a:rPr>
                  <a:t>l</a:t>
                </a:r>
                <a:r>
                  <a:rPr lang="en-US" altLang="zh-CN" sz="2600" dirty="0">
                    <a:latin typeface="Times New Roman" panose="02020603050405020304" pitchFamily="18" charset="0"/>
                    <a:cs typeface="Times New Roman" panose="02020603050405020304" pitchFamily="18" charset="0"/>
                  </a:rPr>
                  <a:t>-layer MLP. We denote the perturbed model as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𝑦</m:t>
                            </m:r>
                          </m:e>
                        </m:acc>
                      </m:e>
                      <m:sub>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b="1" i="1" smtClean="0">
                                <a:latin typeface="Cambria Math" panose="02040503050406030204" pitchFamily="18" charset="0"/>
                              </a:rPr>
                              <m:t>𝝐</m:t>
                            </m:r>
                          </m:e>
                          <m:sub>
                            <m:r>
                              <a:rPr lang="en-US" altLang="zh-CN" sz="2600" b="0" i="1" smtClean="0">
                                <a:latin typeface="Cambria Math" panose="02040503050406030204" pitchFamily="18" charset="0"/>
                                <a:cs typeface="Times New Roman" panose="02020603050405020304" pitchFamily="18" charset="0"/>
                              </a:rPr>
                              <m:t>𝑊</m:t>
                            </m:r>
                          </m:sub>
                        </m:sSub>
                      </m:sub>
                    </m:sSub>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Despite the injection of noise, we are still interested in minimizing the squared error of the  output of the network. The objective function thus becomes: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7AF202AF-01DA-4B87-A282-D98720F7B64F}"/>
              </a:ext>
            </a:extLst>
          </p:cNvPr>
          <p:cNvSpPr txBox="1">
            <a:spLocks/>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7.5 Noise Robustness</a:t>
            </a:r>
          </a:p>
        </p:txBody>
      </p:sp>
      <p:pic>
        <p:nvPicPr>
          <p:cNvPr id="5" name="图片 4">
            <a:extLst>
              <a:ext uri="{FF2B5EF4-FFF2-40B4-BE49-F238E27FC236}">
                <a16:creationId xmlns:a16="http://schemas.microsoft.com/office/drawing/2014/main" id="{1A443462-8D66-4F13-ABDE-C8E0A6146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709" y="4008917"/>
            <a:ext cx="9646932" cy="1466785"/>
          </a:xfrm>
          <a:prstGeom prst="rect">
            <a:avLst/>
          </a:prstGeom>
        </p:spPr>
      </p:pic>
    </p:spTree>
    <p:extLst>
      <p:ext uri="{BB962C8B-B14F-4D97-AF65-F5344CB8AC3E}">
        <p14:creationId xmlns:p14="http://schemas.microsoft.com/office/powerpoint/2010/main" val="2876596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marL="0" indent="0" algn="just">
                  <a:lnSpc>
                    <a:spcPct val="125000"/>
                  </a:lnSpc>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small </a:t>
                </a:r>
                <a:r>
                  <a:rPr lang="en-US" altLang="zh-CN" sz="2600" i="1" dirty="0">
                    <a:latin typeface="Times New Roman" panose="02020603050405020304" pitchFamily="18" charset="0"/>
                    <a:cs typeface="Times New Roman" panose="02020603050405020304" pitchFamily="18" charset="0"/>
                  </a:rPr>
                  <a:t>η</a:t>
                </a:r>
                <a:r>
                  <a:rPr lang="en-US" altLang="zh-CN" sz="2600" dirty="0">
                    <a:latin typeface="Times New Roman" panose="02020603050405020304" pitchFamily="18" charset="0"/>
                    <a:cs typeface="Times New Roman" panose="02020603050405020304" pitchFamily="18" charset="0"/>
                  </a:rPr>
                  <a:t>, the minimization of </a:t>
                </a:r>
                <a:r>
                  <a:rPr lang="en-US" altLang="zh-CN" sz="2600" i="1" dirty="0">
                    <a:latin typeface="Times New Roman" panose="02020603050405020304" pitchFamily="18" charset="0"/>
                    <a:cs typeface="Times New Roman" panose="02020603050405020304" pitchFamily="18" charset="0"/>
                  </a:rPr>
                  <a:t>J </a:t>
                </a:r>
                <a:r>
                  <a:rPr lang="en-US" altLang="zh-CN" sz="2600" dirty="0">
                    <a:latin typeface="Times New Roman" panose="02020603050405020304" pitchFamily="18" charset="0"/>
                    <a:cs typeface="Times New Roman" panose="02020603050405020304" pitchFamily="18" charset="0"/>
                  </a:rPr>
                  <a:t>with added weight noise (with covariance </a:t>
                </a:r>
                <a:r>
                  <a:rPr lang="en-US" altLang="zh-CN" sz="2600" i="1" dirty="0" err="1">
                    <a:latin typeface="Times New Roman" panose="02020603050405020304" pitchFamily="18" charset="0"/>
                    <a:cs typeface="Times New Roman" panose="02020603050405020304" pitchFamily="18" charset="0"/>
                  </a:rPr>
                  <a:t>η</a:t>
                </a:r>
                <a:r>
                  <a:rPr lang="en-US" altLang="zh-CN" sz="2600" b="1" i="1" dirty="0" err="1">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 is equivalent to minimization of J with an additional </a:t>
                </a:r>
                <a:r>
                  <a:rPr lang="en-US" altLang="zh-CN" sz="2600" i="1" dirty="0">
                    <a:latin typeface="Times New Roman" panose="02020603050405020304" pitchFamily="18" charset="0"/>
                    <a:cs typeface="Times New Roman" panose="02020603050405020304" pitchFamily="18" charset="0"/>
                  </a:rPr>
                  <a:t>regularization </a:t>
                </a:r>
                <a:r>
                  <a:rPr lang="en-US" altLang="zh-CN" sz="2600" dirty="0">
                    <a:latin typeface="Times New Roman" panose="02020603050405020304" pitchFamily="18" charset="0"/>
                    <a:cs typeface="Times New Roman" panose="02020603050405020304" pitchFamily="18" charset="0"/>
                  </a:rPr>
                  <a:t>term:</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 This form of regularization encourages the parameters to go to regions of parameter space where small perturbations of the weights have a relatively small influence on the output. In other words, it pushes the model into regions where the model is relatively insensitive to small variations in the weights, finding points that are not merely minima, but minima surrounded by flat regions (</a:t>
                </a:r>
                <a:r>
                  <a:rPr lang="en-US" altLang="zh-CN" sz="2600" dirty="0" err="1">
                    <a:solidFill>
                      <a:srgbClr val="00FF00"/>
                    </a:solidFill>
                    <a:latin typeface="Times New Roman" panose="02020603050405020304" pitchFamily="18" charset="0"/>
                    <a:cs typeface="Times New Roman" panose="02020603050405020304" pitchFamily="18" charset="0"/>
                  </a:rPr>
                  <a:t>Hochreiter</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Schmidhuber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1995</a:t>
                </a:r>
                <a:r>
                  <a:rPr lang="en-US" altLang="zh-CN" sz="2600" dirty="0">
                    <a:latin typeface="Times New Roman" panose="02020603050405020304" pitchFamily="18" charset="0"/>
                    <a:cs typeface="Times New Roman" panose="02020603050405020304" pitchFamily="18" charset="0"/>
                  </a:rPr>
                  <a:t>). In the simplified case of linear regression (where, for instance, </a:t>
                </a:r>
                <a14:m>
                  <m:oMath xmlns:m="http://schemas.openxmlformats.org/officeDocument/2006/math">
                    <m:r>
                      <m:rPr>
                        <m:nor/>
                      </m:rPr>
                      <a:rPr lang="cy-GB" altLang="zh-CN" sz="2600" i="1" dirty="0">
                        <a:latin typeface="Times New Roman" panose="02020603050405020304" pitchFamily="18" charset="0"/>
                        <a:cs typeface="Times New Roman" panose="02020603050405020304" pitchFamily="18" charset="0"/>
                      </a:rPr>
                      <m:t>ŷ</m:t>
                    </m:r>
                  </m:oMath>
                </a14:m>
                <a:r>
                  <a:rPr lang="en-US" altLang="zh-CN" sz="2600" dirty="0">
                    <a:latin typeface="Times New Roman" panose="02020603050405020304" pitchFamily="18" charset="0"/>
                    <a:cs typeface="Times New Roman" panose="02020603050405020304" pitchFamily="18" charset="0"/>
                  </a:rPr>
                  <a:t>(</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𝒘</m:t>
                        </m:r>
                      </m:e>
                      <m:sup>
                        <m:r>
                          <m:rPr>
                            <m:sty m:val="p"/>
                          </m:rPr>
                          <a:rPr lang="en-US" altLang="zh-CN" sz="2600">
                            <a:latin typeface="Cambria Math" panose="02040503050406030204" pitchFamily="18" charset="0"/>
                            <a:cs typeface="Times New Roman" panose="02020603050405020304" pitchFamily="18" charset="0"/>
                          </a:rPr>
                          <m:t>T</m:t>
                        </m:r>
                      </m:sup>
                    </m:sSup>
                    <m:r>
                      <a:rPr lang="en-US" altLang="zh-CN" sz="2600" i="1">
                        <a:latin typeface="Cambria Math" panose="02040503050406030204" pitchFamily="18" charset="0"/>
                        <a:cs typeface="Times New Roman" panose="02020603050405020304" pitchFamily="18" charset="0"/>
                      </a:rPr>
                      <m:t> </m:t>
                    </m:r>
                  </m:oMath>
                </a14:m>
                <a:r>
                  <a:rPr lang="en-US" altLang="zh-CN" sz="2600" b="1" i="1" dirty="0">
                    <a:latin typeface="Times New Roman" panose="02020603050405020304" pitchFamily="18" charset="0"/>
                    <a:cs typeface="Times New Roman" panose="02020603050405020304" pitchFamily="18" charset="0"/>
                  </a:rPr>
                  <a:t>x</a:t>
                </a:r>
                <a:r>
                  <a:rPr lang="en-US" altLang="zh-CN" dirty="0"/>
                  <a:t> </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 ), this regularization term collapses into                   , which is not a function of parameters and therefore does not contribute to the gradient of </a:t>
                </a:r>
                <a14:m>
                  <m:oMath xmlns:m="http://schemas.openxmlformats.org/officeDocument/2006/math">
                    <m:r>
                      <a:rPr lang="en-US" altLang="zh-CN" sz="2600" b="0" i="0" smtClean="0">
                        <a:latin typeface="Cambria Math" panose="02040503050406030204" pitchFamily="18" charset="0"/>
                        <a:cs typeface="Times New Roman" panose="02020603050405020304" pitchFamily="18" charset="0"/>
                      </a:rPr>
                      <m:t> </m:t>
                    </m:r>
                    <m:sSub>
                      <m:sSubPr>
                        <m:ctrlPr>
                          <a:rPr lang="en-US" altLang="zh-CN" sz="2600" i="1" smtClean="0">
                            <a:latin typeface="Cambria Math" panose="02040503050406030204" pitchFamily="18" charset="0"/>
                            <a:cs typeface="Times New Roman" panose="02020603050405020304" pitchFamily="18" charset="0"/>
                          </a:rPr>
                        </m:ctrlPr>
                      </m:sSubPr>
                      <m:e>
                        <m:acc>
                          <m:accPr>
                            <m:chr m:val="̃"/>
                            <m:ctrlPr>
                              <a:rPr lang="en-US" altLang="zh-CN" sz="2600" i="1" dirty="0">
                                <a:latin typeface="Cambria Math" panose="02040503050406030204" pitchFamily="18" charset="0"/>
                                <a:cs typeface="Times New Roman" panose="02020603050405020304" pitchFamily="18" charset="0"/>
                              </a:rPr>
                            </m:ctrlPr>
                          </m:accPr>
                          <m:e>
                            <m:r>
                              <a:rPr lang="en-US" altLang="zh-CN" sz="2600" i="1" dirty="0">
                                <a:latin typeface="Cambria Math" panose="02040503050406030204" pitchFamily="18" charset="0"/>
                                <a:cs typeface="Times New Roman" panose="02020603050405020304" pitchFamily="18" charset="0"/>
                              </a:rPr>
                              <m:t>𝐽</m:t>
                            </m:r>
                          </m:e>
                        </m:acc>
                      </m:e>
                      <m:sub>
                        <m:r>
                          <a:rPr lang="en-US" altLang="zh-CN" sz="2600" b="1" i="1" dirty="0" smtClean="0">
                            <a:latin typeface="Cambria Math" panose="02040503050406030204" pitchFamily="18" charset="0"/>
                            <a:cs typeface="Times New Roman" panose="02020603050405020304" pitchFamily="18" charset="0"/>
                          </a:rPr>
                          <m:t>𝑾</m:t>
                        </m:r>
                      </m:sub>
                    </m:sSub>
                  </m:oMath>
                </a14:m>
                <a:r>
                  <a:rPr lang="en-US" altLang="zh-CN" sz="2600" dirty="0">
                    <a:latin typeface="Times New Roman" panose="02020603050405020304" pitchFamily="18" charset="0"/>
                    <a:cs typeface="Times New Roman" panose="02020603050405020304" pitchFamily="18" charset="0"/>
                  </a:rPr>
                  <a:t> with respect to the model parameters.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7AF202AF-01DA-4B87-A282-D98720F7B64F}"/>
              </a:ext>
            </a:extLst>
          </p:cNvPr>
          <p:cNvSpPr txBox="1">
            <a:spLocks/>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7.5 Noise Robustness</a:t>
            </a:r>
          </a:p>
        </p:txBody>
      </p:sp>
      <p:pic>
        <p:nvPicPr>
          <p:cNvPr id="5" name="图片 4">
            <a:extLst>
              <a:ext uri="{FF2B5EF4-FFF2-40B4-BE49-F238E27FC236}">
                <a16:creationId xmlns:a16="http://schemas.microsoft.com/office/drawing/2014/main" id="{0D0E3E64-D682-4EA2-8F39-4633126CA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3273" y="1636566"/>
            <a:ext cx="2397640" cy="372343"/>
          </a:xfrm>
          <a:prstGeom prst="rect">
            <a:avLst/>
          </a:prstGeom>
        </p:spPr>
      </p:pic>
      <p:pic>
        <p:nvPicPr>
          <p:cNvPr id="9" name="图片 8">
            <a:extLst>
              <a:ext uri="{FF2B5EF4-FFF2-40B4-BE49-F238E27FC236}">
                <a16:creationId xmlns:a16="http://schemas.microsoft.com/office/drawing/2014/main" id="{47771F0A-8213-4A52-9AA1-F0DBD4808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298" y="4854664"/>
            <a:ext cx="1428750" cy="333375"/>
          </a:xfrm>
          <a:prstGeom prst="rect">
            <a:avLst/>
          </a:prstGeom>
        </p:spPr>
      </p:pic>
    </p:spTree>
    <p:extLst>
      <p:ext uri="{BB962C8B-B14F-4D97-AF65-F5344CB8AC3E}">
        <p14:creationId xmlns:p14="http://schemas.microsoft.com/office/powerpoint/2010/main" val="2312716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Autofit/>
              </a:bodyPr>
              <a:lstStyle/>
              <a:p>
                <a:r>
                  <a:rPr lang="en-US" altLang="zh-CN" dirty="0"/>
                  <a:t>Most datasets have some amount of mistakes in the y labels. It can be harmful  to maximize log </a:t>
                </a:r>
                <a:r>
                  <a:rPr lang="en-US" altLang="zh-CN" i="1" dirty="0"/>
                  <a:t>p</a:t>
                </a:r>
                <a:r>
                  <a:rPr lang="en-US" altLang="zh-CN" dirty="0"/>
                  <a:t>(</a:t>
                </a:r>
                <a:r>
                  <a:rPr lang="en-US" altLang="zh-CN" i="1" dirty="0"/>
                  <a:t>y</a:t>
                </a:r>
                <a:r>
                  <a:rPr lang="en-US" altLang="zh-CN" dirty="0"/>
                  <a:t> | </a:t>
                </a:r>
                <a:r>
                  <a:rPr lang="en-US" altLang="zh-CN" b="1" i="1" dirty="0"/>
                  <a:t>x</a:t>
                </a:r>
                <a:r>
                  <a:rPr lang="en-US" altLang="zh-CN" dirty="0"/>
                  <a:t>) when </a:t>
                </a:r>
                <a:r>
                  <a:rPr lang="en-US" altLang="zh-CN" i="1" dirty="0"/>
                  <a:t>y</a:t>
                </a:r>
                <a:r>
                  <a:rPr lang="en-US" altLang="zh-CN" dirty="0"/>
                  <a:t> is a mistake. One way to prevent this is to explicitly model the noise on the labels. For example, we can assume that for some small constant </a:t>
                </a:r>
                <a14:m>
                  <m:oMath xmlns:m="http://schemas.openxmlformats.org/officeDocument/2006/math">
                    <m:r>
                      <a:rPr lang="zh-CN" altLang="en-US" i="1">
                        <a:latin typeface="Cambria Math" panose="02040503050406030204" pitchFamily="18" charset="0"/>
                      </a:rPr>
                      <m:t>𝜖</m:t>
                    </m:r>
                  </m:oMath>
                </a14:m>
                <a:r>
                  <a:rPr lang="en-US" altLang="zh-CN" dirty="0"/>
                  <a:t>, the training set label </a:t>
                </a:r>
                <a:r>
                  <a:rPr lang="en-US" altLang="zh-CN" i="1" dirty="0"/>
                  <a:t>y</a:t>
                </a:r>
                <a:r>
                  <a:rPr lang="en-US" altLang="zh-CN" dirty="0"/>
                  <a:t> is correct with probability 1- </a:t>
                </a:r>
                <a14:m>
                  <m:oMath xmlns:m="http://schemas.openxmlformats.org/officeDocument/2006/math">
                    <m:r>
                      <a:rPr lang="zh-CN" altLang="en-US" i="1" smtClean="0">
                        <a:latin typeface="Cambria Math" panose="02040503050406030204" pitchFamily="18" charset="0"/>
                      </a:rPr>
                      <m:t>𝜖</m:t>
                    </m:r>
                  </m:oMath>
                </a14:m>
                <a:r>
                  <a:rPr lang="en-US" altLang="zh-CN" dirty="0"/>
                  <a:t>, and otherwise any of the other possible labels might be correct. This assumption is easy to incorporate into the cost function analytically, rather than by explicitly  drawing noise samples. For example, </a:t>
                </a:r>
                <a:r>
                  <a:rPr lang="en-US" altLang="zh-CN" b="1" dirty="0"/>
                  <a:t>label smoothing </a:t>
                </a:r>
                <a:r>
                  <a:rPr lang="en-US" altLang="zh-CN" dirty="0"/>
                  <a:t>regularizes a model based on a </a:t>
                </a:r>
                <a:r>
                  <a:rPr lang="en-US" altLang="zh-CN" dirty="0" err="1"/>
                  <a:t>softmax</a:t>
                </a:r>
                <a:r>
                  <a:rPr lang="en-US" altLang="zh-CN" dirty="0"/>
                  <a:t> with </a:t>
                </a:r>
                <a:r>
                  <a:rPr lang="en-US" altLang="zh-CN" i="1" dirty="0"/>
                  <a:t>k </a:t>
                </a:r>
                <a:r>
                  <a:rPr lang="en-US" altLang="zh-CN" dirty="0"/>
                  <a:t>output values by replacing the hard 0 and 1 classification  targets with targets of   </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𝜖</m:t>
                        </m:r>
                      </m:num>
                      <m:den>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 </m:t>
                        </m:r>
                      </m:den>
                    </m:f>
                  </m:oMath>
                </a14:m>
                <a:r>
                  <a:rPr lang="en-US" altLang="zh-CN" dirty="0"/>
                  <a:t>   and 1- </a:t>
                </a:r>
                <a14:m>
                  <m:oMath xmlns:m="http://schemas.openxmlformats.org/officeDocument/2006/math">
                    <m:r>
                      <a:rPr lang="zh-CN" altLang="en-US" i="1">
                        <a:latin typeface="Cambria Math" panose="02040503050406030204" pitchFamily="18" charset="0"/>
                      </a:rPr>
                      <m:t>𝜖</m:t>
                    </m:r>
                  </m:oMath>
                </a14:m>
                <a:r>
                  <a:rPr lang="en-US" altLang="zh-CN" dirty="0"/>
                  <a:t>, respectively.</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7AF202AF-01DA-4B87-A282-D98720F7B64F}"/>
              </a:ext>
            </a:extLst>
          </p:cNvPr>
          <p:cNvSpPr txBox="1">
            <a:spLocks/>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7.5.1 Injecting Noise at the Output Targets</a:t>
            </a:r>
          </a:p>
        </p:txBody>
      </p:sp>
    </p:spTree>
    <p:extLst>
      <p:ext uri="{BB962C8B-B14F-4D97-AF65-F5344CB8AC3E}">
        <p14:creationId xmlns:p14="http://schemas.microsoft.com/office/powerpoint/2010/main" val="1935606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buNone/>
            </a:pPr>
            <a:r>
              <a:rPr lang="en-US" altLang="zh-CN" dirty="0">
                <a:latin typeface="Times New Roman" panose="02020603050405020304" pitchFamily="18" charset="0"/>
                <a:cs typeface="Times New Roman" panose="02020603050405020304" pitchFamily="18" charset="0"/>
              </a:rPr>
              <a:t>The standard cross-entropy loss may then be used with these soft targets. Maximum likelihood learning with a </a:t>
            </a:r>
            <a:r>
              <a:rPr lang="en-US" altLang="zh-CN" dirty="0" err="1">
                <a:latin typeface="Times New Roman" panose="02020603050405020304" pitchFamily="18" charset="0"/>
                <a:cs typeface="Times New Roman" panose="02020603050405020304" pitchFamily="18" charset="0"/>
              </a:rPr>
              <a:t>softmax</a:t>
            </a:r>
            <a:r>
              <a:rPr lang="en-US" altLang="zh-CN" dirty="0">
                <a:latin typeface="Times New Roman" panose="02020603050405020304" pitchFamily="18" charset="0"/>
                <a:cs typeface="Times New Roman" panose="02020603050405020304" pitchFamily="18" charset="0"/>
              </a:rPr>
              <a:t> classifier and hard targets may actually never converge—the </a:t>
            </a:r>
            <a:r>
              <a:rPr lang="en-US" altLang="zh-CN" dirty="0" err="1">
                <a:latin typeface="Times New Roman" panose="02020603050405020304" pitchFamily="18" charset="0"/>
                <a:cs typeface="Times New Roman" panose="02020603050405020304" pitchFamily="18" charset="0"/>
              </a:rPr>
              <a:t>softmax</a:t>
            </a:r>
            <a:r>
              <a:rPr lang="en-US" altLang="zh-CN" dirty="0">
                <a:latin typeface="Times New Roman" panose="02020603050405020304" pitchFamily="18" charset="0"/>
                <a:cs typeface="Times New Roman" panose="02020603050405020304" pitchFamily="18" charset="0"/>
              </a:rPr>
              <a:t> can  never predict a probability of exactly 0 or exactly 1, so it will continue to learn larger and larger weights, making more extreme predictions forever. It is possible to prevent this scenario using other regularization strategies like weight decay. Label smoothing has the advantage of preventing the pursuit of hard probabilities  without discouraging correct classification. This strategy has been used since the 1980s and continues to be featured prominently in modern neural networks(</a:t>
            </a:r>
            <a:r>
              <a:rPr lang="en-US" altLang="zh-CN" dirty="0" err="1">
                <a:solidFill>
                  <a:srgbClr val="00FF00"/>
                </a:solidFill>
                <a:latin typeface="Times New Roman" panose="02020603050405020304" pitchFamily="18" charset="0"/>
                <a:cs typeface="Times New Roman" panose="02020603050405020304" pitchFamily="18" charset="0"/>
              </a:rPr>
              <a:t>Szegedy</a:t>
            </a:r>
            <a:r>
              <a:rPr lang="en-US" altLang="zh-CN" dirty="0">
                <a:solidFill>
                  <a:srgbClr val="00FF00"/>
                </a:solidFill>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2015</a:t>
            </a:r>
            <a:r>
              <a:rPr lang="en-US" altLang="zh-CN" dirty="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7AF202AF-01DA-4B87-A282-D98720F7B64F}"/>
              </a:ext>
            </a:extLst>
          </p:cNvPr>
          <p:cNvSpPr txBox="1">
            <a:spLocks/>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7.5.1 Injecting Noise at the Output Targets</a:t>
            </a:r>
          </a:p>
        </p:txBody>
      </p:sp>
    </p:spTree>
    <p:extLst>
      <p:ext uri="{BB962C8B-B14F-4D97-AF65-F5344CB8AC3E}">
        <p14:creationId xmlns:p14="http://schemas.microsoft.com/office/powerpoint/2010/main" val="536737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Yan</a:t>
            </a:r>
            <a:r>
              <a:rPr lang="en-US" altLang="zh-CN" sz="2400" dirty="0"/>
              <a:t> </a:t>
            </a:r>
            <a:r>
              <a:rPr lang="en-US" altLang="zh-CN" sz="2400" dirty="0" err="1"/>
              <a:t>Gao</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7.6 </a:t>
            </a:r>
            <a:r>
              <a:rPr lang="en-US" altLang="zh-CN" sz="3600" dirty="0">
                <a:sym typeface="+mn-ea"/>
              </a:rPr>
              <a:t>Semi-Supervised Learning</a:t>
            </a:r>
            <a:endParaRPr lang="zh-CN" altLang="en-US" sz="3600" dirty="0"/>
          </a:p>
        </p:txBody>
      </p:sp>
      <p:sp>
        <p:nvSpPr>
          <p:cNvPr id="9" name="文本框 8">
            <a:extLst>
              <a:ext uri="{FF2B5EF4-FFF2-40B4-BE49-F238E27FC236}">
                <a16:creationId xmlns:a16="http://schemas.microsoft.com/office/drawing/2014/main" id="{DFEE7822-EFDE-4800-BD9A-2ECEEBDF8C82}"/>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sz="2600" dirty="0">
                <a:latin typeface="Times New Roman" panose="02020603050405020304" pitchFamily="18" charset="0"/>
                <a:ea typeface="微软雅黑" panose="020B0503020204020204" charset="-122"/>
                <a:cs typeface="Times New Roman" panose="02020603050405020304" pitchFamily="18" charset="0"/>
                <a:sym typeface="+mn-ea"/>
              </a:rPr>
              <a:t>In</a:t>
            </a:r>
            <a:r>
              <a:rPr lang="en-US" altLang="zh-CN" sz="2600" dirty="0">
                <a:latin typeface="Times New Roman" panose="02020603050405020304" pitchFamily="18" charset="0"/>
                <a:cs typeface="Times New Roman" panose="02020603050405020304" pitchFamily="18" charset="0"/>
                <a:sym typeface="+mn-ea"/>
              </a:rPr>
              <a:t> the paradigm of semi-supervised learning, both unlabeled examples from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and labeled examples from </a:t>
            </a:r>
            <a:r>
              <a:rPr lang="en-US" altLang="zh-CN" sz="2600" i="1" dirty="0">
                <a:latin typeface="Times New Roman" panose="02020603050405020304" pitchFamily="18" charset="0"/>
                <a:cs typeface="Times New Roman" panose="02020603050405020304" pitchFamily="18" charset="0"/>
                <a:sym typeface="+mn-ea"/>
              </a:rPr>
              <a:t>P </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y</a:t>
            </a:r>
            <a:r>
              <a:rPr lang="en-US" altLang="zh-CN" sz="2600" dirty="0">
                <a:latin typeface="Times New Roman" panose="02020603050405020304" pitchFamily="18" charset="0"/>
                <a:cs typeface="Times New Roman" panose="02020603050405020304" pitchFamily="18" charset="0"/>
                <a:sym typeface="+mn-ea"/>
              </a:rPr>
              <a:t>) are used to estimate </a:t>
            </a:r>
            <a:r>
              <a:rPr lang="en-US" altLang="zh-CN" sz="2600" i="1" dirty="0">
                <a:latin typeface="Times New Roman" panose="02020603050405020304" pitchFamily="18" charset="0"/>
                <a:cs typeface="Times New Roman" panose="02020603050405020304" pitchFamily="18" charset="0"/>
                <a:sym typeface="+mn-ea"/>
              </a:rPr>
              <a:t>P </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y </a:t>
            </a:r>
            <a:r>
              <a:rPr lang="en-US" altLang="zh-CN" sz="2600" dirty="0">
                <a:latin typeface="Times New Roman" panose="02020603050405020304" pitchFamily="18" charset="0"/>
                <a:cs typeface="Times New Roman" panose="02020603050405020304" pitchFamily="18" charset="0"/>
                <a:sym typeface="+mn-ea"/>
              </a:rPr>
              <a:t>| </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or predict </a:t>
            </a:r>
            <a:r>
              <a:rPr lang="en-US" altLang="zh-CN" sz="2600" b="1" dirty="0">
                <a:latin typeface="Times New Roman" panose="02020603050405020304" pitchFamily="18" charset="0"/>
                <a:cs typeface="Times New Roman" panose="02020603050405020304" pitchFamily="18" charset="0"/>
                <a:sym typeface="+mn-ea"/>
              </a:rPr>
              <a:t>y</a:t>
            </a:r>
            <a:r>
              <a:rPr lang="en-US" altLang="zh-CN" sz="2600" dirty="0">
                <a:latin typeface="Times New Roman" panose="02020603050405020304" pitchFamily="18" charset="0"/>
                <a:cs typeface="Times New Roman" panose="02020603050405020304" pitchFamily="18" charset="0"/>
                <a:sym typeface="+mn-ea"/>
              </a:rPr>
              <a:t> from </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In the context of deep learning, semi-supervised learning usually refers to learning a representation. The goal is to learn a representation </a:t>
            </a:r>
            <a:r>
              <a:rPr lang="en-US" altLang="zh-CN" sz="2600" b="1" i="1" dirty="0">
                <a:latin typeface="Times New Roman" panose="02020603050405020304" pitchFamily="18" charset="0"/>
                <a:cs typeface="Times New Roman" panose="02020603050405020304" pitchFamily="18" charset="0"/>
                <a:sym typeface="+mn-ea"/>
              </a:rPr>
              <a:t>h </a:t>
            </a:r>
            <a:r>
              <a:rPr lang="en-US" altLang="zh-CN" sz="2600" dirty="0">
                <a:latin typeface="Times New Roman" panose="02020603050405020304" pitchFamily="18" charset="0"/>
                <a:cs typeface="Times New Roman" panose="02020603050405020304" pitchFamily="18" charset="0"/>
                <a:sym typeface="+mn-ea"/>
              </a:rPr>
              <a:t>= </a:t>
            </a:r>
            <a:r>
              <a:rPr lang="en-US" altLang="zh-CN" sz="2600" i="1" dirty="0">
                <a:latin typeface="Times New Roman" panose="02020603050405020304" pitchFamily="18" charset="0"/>
                <a:cs typeface="Times New Roman" panose="02020603050405020304" pitchFamily="18" charset="0"/>
                <a:sym typeface="+mn-ea"/>
              </a:rPr>
              <a:t>f</a:t>
            </a:r>
            <a:r>
              <a:rPr lang="en-US" altLang="zh-CN" sz="2600" dirty="0">
                <a:latin typeface="Times New Roman" panose="02020603050405020304" pitchFamily="18" charset="0"/>
                <a:cs typeface="Times New Roman" panose="02020603050405020304" pitchFamily="18" charset="0"/>
                <a:sym typeface="+mn-ea"/>
              </a:rPr>
              <a:t>(</a:t>
            </a:r>
            <a:r>
              <a:rPr lang="en-US" altLang="zh-CN" sz="2600" b="1" i="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so that examples from the same class have similar representations. Unsupervised learning can provide useful cues for how to group examples in representation space. Examples that cluster tightly in the input space should be mapped to similar representations. A linear classifier in the new space may achieve better generalization in many cases (</a:t>
            </a:r>
            <a:r>
              <a:rPr lang="en-US" altLang="zh-CN" sz="2600" dirty="0">
                <a:solidFill>
                  <a:srgbClr val="00FF00"/>
                </a:solidFill>
                <a:latin typeface="Times New Roman" panose="02020603050405020304" pitchFamily="18" charset="0"/>
                <a:cs typeface="Times New Roman" panose="02020603050405020304" pitchFamily="18" charset="0"/>
                <a:sym typeface="+mn-ea"/>
              </a:rPr>
              <a:t>Belkin and  Niyogi</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2002</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Chapelle </a:t>
            </a:r>
            <a:r>
              <a:rPr lang="en-US" altLang="zh-CN" sz="2600" i="1" dirty="0">
                <a:solidFill>
                  <a:srgbClr val="00FF00"/>
                </a:solidFill>
                <a:latin typeface="Times New Roman" panose="02020603050405020304" pitchFamily="18" charset="0"/>
                <a:cs typeface="Times New Roman" panose="02020603050405020304" pitchFamily="18" charset="0"/>
                <a:sym typeface="+mn-ea"/>
              </a:rPr>
              <a:t>et al</a:t>
            </a:r>
            <a:r>
              <a:rPr lang="en-US" altLang="zh-CN" sz="2600" dirty="0">
                <a:solidFill>
                  <a:srgbClr val="00FF00"/>
                </a:solidFill>
                <a:latin typeface="Times New Roman" panose="02020603050405020304" pitchFamily="18" charset="0"/>
                <a:cs typeface="Times New Roman" panose="02020603050405020304" pitchFamily="18" charset="0"/>
                <a:sym typeface="+mn-ea"/>
              </a:rPr>
              <a:t>.</a:t>
            </a:r>
            <a:r>
              <a:rPr lang="en-US" altLang="zh-CN" sz="2600" dirty="0">
                <a:latin typeface="Times New Roman" panose="02020603050405020304" pitchFamily="18" charset="0"/>
                <a:cs typeface="Times New Roman" panose="02020603050405020304" pitchFamily="18" charset="0"/>
                <a:sym typeface="+mn-ea"/>
              </a:rPr>
              <a:t>, </a:t>
            </a:r>
            <a:r>
              <a:rPr lang="en-US" altLang="zh-CN" sz="2600" dirty="0">
                <a:solidFill>
                  <a:srgbClr val="00FF00"/>
                </a:solidFill>
                <a:latin typeface="Times New Roman" panose="02020603050405020304" pitchFamily="18" charset="0"/>
                <a:cs typeface="Times New Roman" panose="02020603050405020304" pitchFamily="18" charset="0"/>
                <a:sym typeface="+mn-ea"/>
              </a:rPr>
              <a:t>2003</a:t>
            </a:r>
            <a:r>
              <a:rPr lang="en-US" altLang="zh-CN" sz="2600" dirty="0">
                <a:latin typeface="Times New Roman" panose="02020603050405020304" pitchFamily="18" charset="0"/>
                <a:cs typeface="Times New Roman" panose="02020603050405020304" pitchFamily="18" charset="0"/>
                <a:sym typeface="+mn-ea"/>
              </a:rPr>
              <a:t>).</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7.6 </a:t>
            </a:r>
            <a:r>
              <a:rPr lang="en-US" altLang="zh-CN" sz="3600" dirty="0">
                <a:latin typeface="Times New Roman" panose="02020603050405020304" pitchFamily="18" charset="0"/>
                <a:cs typeface="Times New Roman" panose="02020603050405020304" pitchFamily="18" charset="0"/>
                <a:sym typeface="+mn-ea"/>
              </a:rPr>
              <a:t>Semi-Supervised Learning</a:t>
            </a:r>
            <a:endParaRPr lang="en-US" altLang="zh-CN"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sym typeface="+mn-ea"/>
              </a:rPr>
              <a:t>A long-standing variant of this approach is the application of principal components </a:t>
            </a:r>
            <a:r>
              <a:rPr lang="en-US" altLang="zh-CN" sz="2600" dirty="0">
                <a:latin typeface="Times New Roman" panose="02020603050405020304" pitchFamily="18" charset="0"/>
                <a:cs typeface="Times New Roman" panose="02020603050405020304" pitchFamily="18" charset="0"/>
                <a:sym typeface="+mn-ea"/>
              </a:rPr>
              <a:t>analysis as a pre-processing step before applying a classifier (on the projected data). </a:t>
            </a:r>
          </a:p>
          <a:p>
            <a:pPr marL="0" lvl="0" indent="0" algn="just">
              <a:lnSpc>
                <a:spcPct val="125000"/>
              </a:lnSpc>
              <a:spcBef>
                <a:spcPts val="0"/>
              </a:spcBef>
              <a:buClr>
                <a:srgbClr val="FF0000"/>
              </a:buClr>
              <a:buNone/>
            </a:pPr>
            <a:r>
              <a:rPr lang="zh-CN" altLang="en-US" sz="2600" dirty="0">
                <a:latin typeface="Times New Roman" panose="02020603050405020304" pitchFamily="18" charset="0"/>
                <a:ea typeface="微软雅黑" panose="020B0503020204020204" charset="-122"/>
                <a:cs typeface="Times New Roman" panose="02020603050405020304" pitchFamily="18" charset="0"/>
                <a:sym typeface="+mn-ea"/>
              </a:rPr>
              <a:t>　　</a:t>
            </a:r>
            <a:r>
              <a:rPr sz="2600" dirty="0">
                <a:latin typeface="Times New Roman" panose="02020603050405020304" pitchFamily="18" charset="0"/>
                <a:ea typeface="微软雅黑" panose="020B0503020204020204" charset="-122"/>
                <a:cs typeface="Times New Roman" panose="02020603050405020304" pitchFamily="18" charset="0"/>
                <a:sym typeface="+mn-ea"/>
              </a:rPr>
              <a:t>Instead of having separate unsupervised and supervised components in the model, one can construct models in which a generative model of either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or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y</a:t>
            </a:r>
            <a:r>
              <a:rPr lang="en-US" altLang="zh-CN" sz="2600" dirty="0">
                <a:latin typeface="Times New Roman" panose="02020603050405020304" pitchFamily="18" charset="0"/>
                <a:cs typeface="Times New Roman" panose="02020603050405020304" pitchFamily="18" charset="0"/>
                <a:sym typeface="+mn-ea"/>
              </a:rPr>
              <a:t>) </a:t>
            </a:r>
            <a:r>
              <a:rPr sz="2600" dirty="0">
                <a:latin typeface="Times New Roman" panose="02020603050405020304" pitchFamily="18" charset="0"/>
                <a:ea typeface="微软雅黑" panose="020B0503020204020204" charset="-122"/>
                <a:cs typeface="Times New Roman" panose="02020603050405020304" pitchFamily="18" charset="0"/>
                <a:sym typeface="+mn-ea"/>
              </a:rPr>
              <a:t>shares parameters with a discriminative model of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y </a:t>
            </a:r>
            <a:r>
              <a:rPr lang="en-US" altLang="zh-CN" sz="2600" dirty="0">
                <a:latin typeface="Times New Roman" panose="02020603050405020304" pitchFamily="18" charset="0"/>
                <a:cs typeface="Times New Roman" panose="02020603050405020304" pitchFamily="18" charset="0"/>
                <a:sym typeface="+mn-ea"/>
              </a:rPr>
              <a:t>| </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a:t>
            </a:r>
            <a:r>
              <a:rPr sz="2600" dirty="0">
                <a:latin typeface="Times New Roman" panose="02020603050405020304" pitchFamily="18" charset="0"/>
                <a:ea typeface="微软雅黑" panose="020B0503020204020204" charset="-122"/>
                <a:cs typeface="Times New Roman" panose="02020603050405020304" pitchFamily="18" charset="0"/>
                <a:sym typeface="+mn-ea"/>
              </a:rPr>
              <a:t>One can then trade-off the supervised criterion </a:t>
            </a:r>
            <a:r>
              <a:rPr lang="en-US" sz="2600" dirty="0">
                <a:latin typeface="Times New Roman" panose="02020603050405020304" pitchFamily="18" charset="0"/>
                <a:ea typeface="微软雅黑" panose="020B0503020204020204" charset="-122"/>
                <a:cs typeface="Times New Roman" panose="02020603050405020304" pitchFamily="18" charset="0"/>
                <a:sym typeface="+mn-ea"/>
              </a:rPr>
              <a:t>-log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y </a:t>
            </a:r>
            <a:r>
              <a:rPr lang="en-US" altLang="zh-CN" sz="2600" dirty="0">
                <a:latin typeface="Times New Roman" panose="02020603050405020304" pitchFamily="18" charset="0"/>
                <a:cs typeface="Times New Roman" panose="02020603050405020304" pitchFamily="18" charset="0"/>
                <a:sym typeface="+mn-ea"/>
              </a:rPr>
              <a:t>| </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a:t>
            </a:r>
            <a:r>
              <a:rPr sz="2600" dirty="0">
                <a:latin typeface="Times New Roman" panose="02020603050405020304" pitchFamily="18" charset="0"/>
                <a:ea typeface="微软雅黑" panose="020B0503020204020204" charset="-122"/>
                <a:cs typeface="Times New Roman" panose="02020603050405020304" pitchFamily="18" charset="0"/>
                <a:sym typeface="+mn-ea"/>
              </a:rPr>
              <a:t>with the unsupervised or generative one (such as</a:t>
            </a:r>
            <a:r>
              <a:rPr lang="en-US" altLang="zh-CN" sz="2600" dirty="0">
                <a:latin typeface="Times New Roman" panose="02020603050405020304" pitchFamily="18" charset="0"/>
                <a:ea typeface="微软雅黑" panose="020B0503020204020204" charset="-122"/>
                <a:cs typeface="Times New Roman" panose="02020603050405020304" pitchFamily="18" charset="0"/>
                <a:sym typeface="+mn-ea"/>
              </a:rPr>
              <a:t> </a:t>
            </a:r>
            <a:r>
              <a:rPr lang="en-US" sz="2600" dirty="0">
                <a:latin typeface="Times New Roman" panose="02020603050405020304" pitchFamily="18" charset="0"/>
                <a:ea typeface="微软雅黑" panose="020B0503020204020204" charset="-122"/>
                <a:cs typeface="Times New Roman" panose="02020603050405020304" pitchFamily="18" charset="0"/>
                <a:sym typeface="+mn-ea"/>
              </a:rPr>
              <a:t>-log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or </a:t>
            </a:r>
            <a:r>
              <a:rPr lang="en-US" sz="2600" dirty="0">
                <a:latin typeface="Times New Roman" panose="02020603050405020304" pitchFamily="18" charset="0"/>
                <a:ea typeface="微软雅黑" panose="020B0503020204020204" charset="-122"/>
                <a:cs typeface="Times New Roman" panose="02020603050405020304" pitchFamily="18" charset="0"/>
                <a:sym typeface="+mn-ea"/>
              </a:rPr>
              <a:t>-log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y </a:t>
            </a:r>
            <a:r>
              <a:rPr lang="en-US" altLang="zh-CN" sz="2600" dirty="0">
                <a:latin typeface="Times New Roman" panose="02020603050405020304" pitchFamily="18" charset="0"/>
                <a:cs typeface="Times New Roman" panose="02020603050405020304" pitchFamily="18" charset="0"/>
                <a:sym typeface="+mn-ea"/>
              </a:rPr>
              <a:t>| </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a:t>
            </a:r>
            <a:r>
              <a:rPr sz="2600" dirty="0">
                <a:latin typeface="Times New Roman" panose="02020603050405020304" pitchFamily="18" charset="0"/>
                <a:ea typeface="微软雅黑" panose="020B0503020204020204" charset="-122"/>
                <a:cs typeface="Times New Roman" panose="02020603050405020304" pitchFamily="18" charset="0"/>
                <a:sym typeface="+mn-ea"/>
              </a:rPr>
              <a:t>The generative criterion then expresses a particular form of prior belief about the solution to the supervised learning problem (</a:t>
            </a:r>
            <a:r>
              <a:rPr sz="2600" dirty="0" err="1">
                <a:solidFill>
                  <a:srgbClr val="00FF00"/>
                </a:solidFill>
                <a:latin typeface="Times New Roman" panose="02020603050405020304" pitchFamily="18" charset="0"/>
                <a:ea typeface="微软雅黑" panose="020B0503020204020204" charset="-122"/>
                <a:cs typeface="Times New Roman" panose="02020603050405020304" pitchFamily="18" charset="0"/>
                <a:sym typeface="+mn-ea"/>
              </a:rPr>
              <a:t>Lasserre</a:t>
            </a:r>
            <a:r>
              <a:rPr sz="2600" dirty="0">
                <a:solidFill>
                  <a:srgbClr val="00FF00"/>
                </a:solidFill>
                <a:latin typeface="Times New Roman" panose="02020603050405020304" pitchFamily="18" charset="0"/>
                <a:ea typeface="微软雅黑" panose="020B0503020204020204" charset="-122"/>
                <a:cs typeface="Times New Roman" panose="02020603050405020304" pitchFamily="18" charset="0"/>
                <a:sym typeface="+mn-ea"/>
              </a:rPr>
              <a:t> </a:t>
            </a:r>
            <a:r>
              <a:rPr sz="2600" i="1" dirty="0">
                <a:solidFill>
                  <a:srgbClr val="00FF00"/>
                </a:solidFill>
                <a:latin typeface="Times New Roman" panose="02020603050405020304" pitchFamily="18" charset="0"/>
                <a:ea typeface="微软雅黑" panose="020B0503020204020204" charset="-122"/>
                <a:cs typeface="Times New Roman" panose="02020603050405020304" pitchFamily="18" charset="0"/>
                <a:sym typeface="+mn-ea"/>
              </a:rPr>
              <a:t>et al</a:t>
            </a:r>
            <a:r>
              <a:rPr sz="2600" dirty="0">
                <a:solidFill>
                  <a:srgbClr val="00FF00"/>
                </a:solidFill>
                <a:latin typeface="Times New Roman" panose="02020603050405020304" pitchFamily="18" charset="0"/>
                <a:ea typeface="微软雅黑" panose="020B0503020204020204" charset="-122"/>
                <a:cs typeface="Times New Roman" panose="02020603050405020304" pitchFamily="18" charset="0"/>
                <a:sym typeface="+mn-ea"/>
              </a:rPr>
              <a:t>.</a:t>
            </a:r>
            <a:r>
              <a:rPr sz="2600" dirty="0">
                <a:latin typeface="Times New Roman" panose="02020603050405020304" pitchFamily="18" charset="0"/>
                <a:ea typeface="微软雅黑" panose="020B0503020204020204" charset="-122"/>
                <a:cs typeface="Times New Roman" panose="02020603050405020304" pitchFamily="18" charset="0"/>
                <a:sym typeface="+mn-ea"/>
              </a:rPr>
              <a:t>,</a:t>
            </a:r>
            <a:r>
              <a:rPr sz="2600" dirty="0">
                <a:solidFill>
                  <a:srgbClr val="00FF00"/>
                </a:solidFill>
                <a:latin typeface="Times New Roman" panose="02020603050405020304" pitchFamily="18" charset="0"/>
                <a:ea typeface="微软雅黑" panose="020B0503020204020204" charset="-122"/>
                <a:cs typeface="Times New Roman" panose="02020603050405020304" pitchFamily="18" charset="0"/>
                <a:sym typeface="+mn-ea"/>
              </a:rPr>
              <a:t> 2006</a:t>
            </a:r>
            <a:r>
              <a:rPr sz="2600" dirty="0">
                <a:latin typeface="Times New Roman" panose="02020603050405020304" pitchFamily="18" charset="0"/>
                <a:ea typeface="微软雅黑" panose="020B0503020204020204" charset="-122"/>
                <a:cs typeface="Times New Roman" panose="02020603050405020304" pitchFamily="18" charset="0"/>
                <a:sym typeface="+mn-ea"/>
              </a:rPr>
              <a:t>), namely that the structure of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a:t>
            </a:r>
            <a:r>
              <a:rPr sz="2600" dirty="0">
                <a:latin typeface="Times New Roman" panose="02020603050405020304" pitchFamily="18" charset="0"/>
                <a:ea typeface="微软雅黑" panose="020B0503020204020204" charset="-122"/>
                <a:cs typeface="Times New Roman" panose="02020603050405020304" pitchFamily="18" charset="0"/>
                <a:sym typeface="+mn-ea"/>
              </a:rPr>
              <a:t>is connected to the structure of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a:t>
            </a:r>
            <a:r>
              <a:rPr lang="en-US" altLang="zh-CN" sz="2600" b="1" dirty="0">
                <a:latin typeface="Times New Roman" panose="02020603050405020304" pitchFamily="18" charset="0"/>
                <a:cs typeface="Times New Roman" panose="02020603050405020304" pitchFamily="18" charset="0"/>
                <a:sym typeface="+mn-ea"/>
              </a:rPr>
              <a:t>y </a:t>
            </a:r>
            <a:r>
              <a:rPr lang="en-US" altLang="zh-CN" sz="2600" dirty="0">
                <a:latin typeface="Times New Roman" panose="02020603050405020304" pitchFamily="18" charset="0"/>
                <a:cs typeface="Times New Roman" panose="02020603050405020304" pitchFamily="18" charset="0"/>
                <a:sym typeface="+mn-ea"/>
              </a:rPr>
              <a:t>| </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a:t>
            </a:r>
            <a:r>
              <a:rPr sz="2600" dirty="0">
                <a:latin typeface="Times New Roman" panose="02020603050405020304" pitchFamily="18" charset="0"/>
                <a:ea typeface="微软雅黑" panose="020B0503020204020204" charset="-122"/>
                <a:cs typeface="Times New Roman" panose="02020603050405020304" pitchFamily="18" charset="0"/>
                <a:sym typeface="+mn-ea"/>
              </a:rPr>
              <a:t>in a way that is captured by the shared parametrization.</a:t>
            </a:r>
            <a:endParaRPr lang="en-US" sz="2600" dirty="0">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7.6 </a:t>
            </a:r>
            <a:r>
              <a:rPr lang="en-US" altLang="zh-CN" sz="3600" dirty="0">
                <a:latin typeface="Times New Roman" panose="02020603050405020304" pitchFamily="18" charset="0"/>
                <a:cs typeface="Times New Roman" panose="02020603050405020304" pitchFamily="18" charset="0"/>
                <a:sym typeface="+mn-ea"/>
              </a:rPr>
              <a:t>Semi-Supervised Learning</a:t>
            </a:r>
            <a:endParaRPr lang="en-US" altLang="zh-CN"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sz="2600" dirty="0">
                <a:latin typeface="Times New Roman" panose="02020603050405020304" pitchFamily="18" charset="0"/>
                <a:cs typeface="Times New Roman" panose="02020603050405020304" pitchFamily="18" charset="0"/>
                <a:sym typeface="+mn-ea"/>
              </a:rPr>
              <a:t>By controlling how much of the generative criterion is included in the total criterion, one can find a better trade-off than with a purely generative or a purely discriminative training criterion (</a:t>
            </a:r>
            <a:r>
              <a:rPr lang="en-US" altLang="zh-CN" sz="2600" dirty="0">
                <a:solidFill>
                  <a:srgbClr val="00FF00"/>
                </a:solidFill>
                <a:latin typeface="Times New Roman" panose="02020603050405020304" pitchFamily="18" charset="0"/>
                <a:cs typeface="Times New Roman" panose="02020603050405020304" pitchFamily="18" charset="0"/>
                <a:sym typeface="+mn-ea"/>
              </a:rPr>
              <a:t>Lasserre </a:t>
            </a:r>
            <a:r>
              <a:rPr lang="en-US" altLang="zh-CN" sz="2600" i="1" dirty="0">
                <a:solidFill>
                  <a:srgbClr val="00FF00"/>
                </a:solidFill>
                <a:latin typeface="Times New Roman" panose="02020603050405020304" pitchFamily="18" charset="0"/>
                <a:cs typeface="Times New Roman" panose="02020603050405020304" pitchFamily="18" charset="0"/>
                <a:sym typeface="+mn-ea"/>
              </a:rPr>
              <a:t>et al</a:t>
            </a:r>
            <a:r>
              <a:rPr lang="en-US" altLang="zh-CN" sz="2600" dirty="0">
                <a:solidFill>
                  <a:srgbClr val="00FF00"/>
                </a:solidFill>
                <a:latin typeface="Times New Roman" panose="02020603050405020304" pitchFamily="18" charset="0"/>
                <a:cs typeface="Times New Roman" panose="02020603050405020304" pitchFamily="18" charset="0"/>
                <a:sym typeface="+mn-ea"/>
              </a:rPr>
              <a:t>.</a:t>
            </a:r>
            <a:r>
              <a:rPr lang="en-US" altLang="zh-CN" sz="2600" dirty="0">
                <a:latin typeface="Times New Roman" panose="02020603050405020304" pitchFamily="18" charset="0"/>
                <a:cs typeface="Times New Roman" panose="02020603050405020304" pitchFamily="18" charset="0"/>
                <a:sym typeface="+mn-ea"/>
              </a:rPr>
              <a:t>, </a:t>
            </a:r>
            <a:r>
              <a:rPr lang="en-US" altLang="zh-CN" sz="2600" dirty="0">
                <a:solidFill>
                  <a:srgbClr val="00FF00"/>
                </a:solidFill>
                <a:latin typeface="Times New Roman" panose="02020603050405020304" pitchFamily="18" charset="0"/>
                <a:cs typeface="Times New Roman" panose="02020603050405020304" pitchFamily="18" charset="0"/>
                <a:sym typeface="+mn-ea"/>
              </a:rPr>
              <a:t>2006</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Larochelle and Bengio</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2008</a:t>
            </a:r>
            <a:r>
              <a:rPr lang="en-US" altLang="zh-CN" sz="2600" dirty="0">
                <a:latin typeface="Times New Roman" panose="02020603050405020304" pitchFamily="18" charset="0"/>
                <a:cs typeface="Times New Roman" panose="02020603050405020304" pitchFamily="18" charset="0"/>
                <a:sym typeface="+mn-ea"/>
              </a:rPr>
              <a:t>).</a:t>
            </a:r>
          </a:p>
          <a:p>
            <a:pPr marL="0" algn="just" latinLnBrk="0">
              <a:lnSpc>
                <a:spcPct val="125000"/>
              </a:lnSpc>
              <a:spcBef>
                <a:spcPts val="0"/>
              </a:spcBef>
              <a:buClr>
                <a:srgbClr val="FF0000"/>
              </a:buClr>
              <a:buSzTx/>
              <a:buNone/>
            </a:pPr>
            <a:r>
              <a:rPr lang="zh-CN" altLang="en-US" sz="2600" dirty="0">
                <a:latin typeface="Times New Roman" panose="02020603050405020304" pitchFamily="18" charset="0"/>
                <a:ea typeface="微软雅黑" panose="020B0503020204020204" charset="-122"/>
                <a:cs typeface="Times New Roman" panose="02020603050405020304" pitchFamily="18" charset="0"/>
                <a:sym typeface="+mn-ea"/>
              </a:rPr>
              <a:t>　　</a:t>
            </a:r>
            <a:r>
              <a:rPr sz="2600" dirty="0">
                <a:latin typeface="Times New Roman" panose="02020603050405020304" pitchFamily="18" charset="0"/>
                <a:ea typeface="微软雅黑" panose="020B0503020204020204" charset="-122"/>
                <a:cs typeface="Times New Roman" panose="02020603050405020304" pitchFamily="18" charset="0"/>
                <a:sym typeface="+mn-ea"/>
              </a:rPr>
              <a:t>I</a:t>
            </a:r>
            <a:r>
              <a:rPr lang="en-US" altLang="zh-CN" sz="2600" dirty="0">
                <a:latin typeface="Times New Roman" panose="02020603050405020304" pitchFamily="18" charset="0"/>
                <a:cs typeface="Times New Roman" panose="02020603050405020304" pitchFamily="18" charset="0"/>
                <a:sym typeface="+mn-ea"/>
              </a:rPr>
              <a:t>n the context of scarcity of labeled data (and abundance of unlabeled data), deep architectures have shown promise as well. </a:t>
            </a:r>
            <a:r>
              <a:rPr lang="en-US" altLang="zh-CN" sz="2600" dirty="0">
                <a:solidFill>
                  <a:srgbClr val="00FF00"/>
                </a:solidFill>
                <a:latin typeface="Times New Roman" panose="02020603050405020304" pitchFamily="18" charset="0"/>
                <a:cs typeface="Times New Roman" panose="02020603050405020304" pitchFamily="18" charset="0"/>
                <a:sym typeface="+mn-ea"/>
              </a:rPr>
              <a:t>Salakhutdinov and Hinton</a:t>
            </a:r>
            <a:r>
              <a:rPr lang="en-US" altLang="zh-CN" sz="2600" dirty="0">
                <a:latin typeface="Times New Roman" panose="02020603050405020304" pitchFamily="18" charset="0"/>
                <a:cs typeface="Times New Roman" panose="02020603050405020304" pitchFamily="18" charset="0"/>
                <a:sym typeface="+mn-ea"/>
              </a:rPr>
              <a:t> (</a:t>
            </a:r>
            <a:r>
              <a:rPr lang="en-US" altLang="zh-CN" sz="2600" dirty="0">
                <a:solidFill>
                  <a:srgbClr val="00FF00"/>
                </a:solidFill>
                <a:latin typeface="Times New Roman" panose="02020603050405020304" pitchFamily="18" charset="0"/>
                <a:cs typeface="Times New Roman" panose="02020603050405020304" pitchFamily="18" charset="0"/>
                <a:sym typeface="+mn-ea"/>
              </a:rPr>
              <a:t>2008</a:t>
            </a:r>
            <a:r>
              <a:rPr lang="en-US" altLang="zh-CN" sz="2600" dirty="0">
                <a:latin typeface="Times New Roman" panose="02020603050405020304" pitchFamily="18" charset="0"/>
                <a:cs typeface="Times New Roman" panose="02020603050405020304" pitchFamily="18" charset="0"/>
                <a:sym typeface="+mn-ea"/>
              </a:rPr>
              <a:t>) describe a method for learning the kernel function of a kernel machine used for regression, in which the usage of unlabeled examples for modeling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(x) improves  </a:t>
            </a:r>
            <a:r>
              <a:rPr lang="en-US" altLang="zh-CN" sz="2600" i="1" dirty="0">
                <a:latin typeface="Times New Roman" panose="02020603050405020304" pitchFamily="18" charset="0"/>
                <a:cs typeface="Times New Roman" panose="02020603050405020304" pitchFamily="18" charset="0"/>
                <a:sym typeface="+mn-ea"/>
              </a:rPr>
              <a:t>P</a:t>
            </a:r>
            <a:r>
              <a:rPr lang="en-US" altLang="zh-CN" sz="2600" dirty="0">
                <a:latin typeface="Times New Roman" panose="02020603050405020304" pitchFamily="18" charset="0"/>
                <a:cs typeface="Times New Roman" panose="02020603050405020304" pitchFamily="18" charset="0"/>
                <a:sym typeface="+mn-ea"/>
              </a:rPr>
              <a:t>(y | x) quite significantly.</a:t>
            </a:r>
          </a:p>
          <a:p>
            <a:pPr marL="0" algn="just" latinLnBrk="0">
              <a:lnSpc>
                <a:spcPct val="125000"/>
              </a:lnSpc>
              <a:spcBef>
                <a:spcPts val="0"/>
              </a:spcBef>
              <a:buClr>
                <a:srgbClr val="FF0000"/>
              </a:buClr>
              <a:buSzTx/>
              <a:buNone/>
            </a:pPr>
            <a:r>
              <a:rPr lang="zh-CN" altLang="en-US" sz="2600" dirty="0">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See </a:t>
            </a:r>
            <a:r>
              <a:rPr lang="en-US" altLang="zh-CN" sz="2600" dirty="0">
                <a:solidFill>
                  <a:srgbClr val="00FF00"/>
                </a:solidFill>
                <a:latin typeface="Times New Roman" panose="02020603050405020304" pitchFamily="18" charset="0"/>
                <a:cs typeface="Times New Roman" panose="02020603050405020304" pitchFamily="18" charset="0"/>
                <a:sym typeface="+mn-ea"/>
              </a:rPr>
              <a:t>Chapelle </a:t>
            </a:r>
            <a:r>
              <a:rPr lang="en-US" altLang="zh-CN" sz="2600" i="1" dirty="0">
                <a:solidFill>
                  <a:srgbClr val="00FF00"/>
                </a:solidFill>
                <a:latin typeface="Times New Roman" panose="02020603050405020304" pitchFamily="18" charset="0"/>
                <a:cs typeface="Times New Roman" panose="02020603050405020304" pitchFamily="18" charset="0"/>
                <a:sym typeface="+mn-ea"/>
              </a:rPr>
              <a:t>et al</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solidFill>
                  <a:schemeClr val="tx1"/>
                </a:solidFill>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2006</a:t>
            </a:r>
            <a:r>
              <a:rPr lang="en-US" altLang="zh-CN" sz="2600" dirty="0">
                <a:solidFill>
                  <a:schemeClr val="tx1"/>
                </a:solidFill>
                <a:latin typeface="Times New Roman" panose="02020603050405020304" pitchFamily="18" charset="0"/>
                <a:cs typeface="Times New Roman" panose="02020603050405020304" pitchFamily="18" charset="0"/>
                <a:sym typeface="+mn-ea"/>
              </a:rPr>
              <a:t>)</a:t>
            </a:r>
            <a:r>
              <a:rPr lang="en-US" altLang="zh-CN" sz="2600" dirty="0">
                <a:latin typeface="Times New Roman" panose="02020603050405020304" pitchFamily="18" charset="0"/>
                <a:cs typeface="Times New Roman" panose="02020603050405020304" pitchFamily="18" charset="0"/>
                <a:sym typeface="+mn-ea"/>
              </a:rPr>
              <a:t> for more information about semi-supervised learning.</a:t>
            </a:r>
            <a:endParaRPr lang="en-US" altLang="zh-CN" sz="2600" dirty="0">
              <a:latin typeface="Times New Roman" panose="02020603050405020304" pitchFamily="18" charset="0"/>
              <a:cs typeface="Times New Roman" panose="02020603050405020304" pitchFamily="18" charset="0"/>
            </a:endParaRPr>
          </a:p>
          <a:p>
            <a:pPr marL="0" algn="just" latinLnBrk="0">
              <a:lnSpc>
                <a:spcPct val="125000"/>
              </a:lnSpc>
              <a:spcBef>
                <a:spcPts val="0"/>
              </a:spcBef>
              <a:buClr>
                <a:srgbClr val="FF0000"/>
              </a:buClr>
              <a:buSzTx/>
              <a:buNone/>
            </a:pPr>
            <a:endParaRPr lang="en-US" altLang="zh-CN" sz="2600" dirty="0">
              <a:latin typeface="Times New Roman" panose="02020603050405020304" pitchFamily="18" charset="0"/>
              <a:cs typeface="Times New Roman" panose="02020603050405020304" pitchFamily="18" charset="0"/>
            </a:endParaRPr>
          </a:p>
          <a:p>
            <a:pPr marL="0" algn="just" latinLnBrk="0">
              <a:lnSpc>
                <a:spcPct val="125000"/>
              </a:lnSpc>
              <a:spcBef>
                <a:spcPts val="0"/>
              </a:spcBef>
              <a:buClr>
                <a:srgbClr val="FF0000"/>
              </a:buClr>
              <a:buSzTx/>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7.6 </a:t>
            </a:r>
            <a:r>
              <a:rPr lang="en-US" altLang="zh-CN" sz="3600" dirty="0">
                <a:latin typeface="Times New Roman" panose="02020603050405020304" pitchFamily="18" charset="0"/>
                <a:cs typeface="Times New Roman" panose="02020603050405020304" pitchFamily="18" charset="0"/>
                <a:sym typeface="+mn-ea"/>
              </a:rPr>
              <a:t>Semi-Supervised Learning</a:t>
            </a:r>
            <a:endParaRPr lang="en-US" altLang="zh-CN"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Yan</a:t>
            </a:r>
            <a:r>
              <a:rPr lang="en-US" altLang="zh-CN" sz="2400" dirty="0"/>
              <a:t> </a:t>
            </a:r>
            <a:r>
              <a:rPr lang="en-US" altLang="zh-CN" sz="2400" dirty="0" err="1"/>
              <a:t>Gao</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7.7 </a:t>
            </a:r>
            <a:r>
              <a:rPr lang="en-US" altLang="zh-CN" sz="3600" dirty="0">
                <a:sym typeface="+mn-ea"/>
              </a:rPr>
              <a:t>Multi-Task Learning</a:t>
            </a:r>
            <a:endParaRPr lang="zh-CN" altLang="en-US" sz="3600" dirty="0"/>
          </a:p>
        </p:txBody>
      </p:sp>
      <p:sp>
        <p:nvSpPr>
          <p:cNvPr id="9" name="文本框 8">
            <a:extLst>
              <a:ext uri="{FF2B5EF4-FFF2-40B4-BE49-F238E27FC236}">
                <a16:creationId xmlns:a16="http://schemas.microsoft.com/office/drawing/2014/main" id="{E54ECA64-761B-4ABA-87E3-7C4E24530BF4}"/>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algn="just" latinLnBrk="0">
              <a:lnSpc>
                <a:spcPct val="125000"/>
              </a:lnSpc>
              <a:spcBef>
                <a:spcPts val="0"/>
              </a:spcBef>
              <a:buClr>
                <a:srgbClr val="FF0000"/>
              </a:buClr>
              <a:buSzTx/>
              <a:buNone/>
            </a:pPr>
            <a:r>
              <a:rPr lang="en-US" altLang="zh-CN" sz="2600" dirty="0">
                <a:latin typeface="Times New Roman" panose="02020603050405020304" pitchFamily="18" charset="0"/>
                <a:cs typeface="Times New Roman" panose="02020603050405020304" pitchFamily="18" charset="0"/>
                <a:sym typeface="+mn-ea"/>
              </a:rPr>
              <a:t>Multi-task learning (</a:t>
            </a:r>
            <a:r>
              <a:rPr lang="en-US" altLang="zh-CN" sz="2600" dirty="0">
                <a:solidFill>
                  <a:srgbClr val="00FF00"/>
                </a:solidFill>
                <a:latin typeface="Times New Roman" panose="02020603050405020304" pitchFamily="18" charset="0"/>
                <a:cs typeface="Times New Roman" panose="02020603050405020304" pitchFamily="18" charset="0"/>
                <a:sym typeface="+mn-ea"/>
              </a:rPr>
              <a:t>Caruana</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1993</a:t>
            </a:r>
            <a:r>
              <a:rPr lang="en-US" altLang="zh-CN" sz="2600" dirty="0">
                <a:latin typeface="Times New Roman" panose="02020603050405020304" pitchFamily="18" charset="0"/>
                <a:cs typeface="Times New Roman" panose="02020603050405020304" pitchFamily="18" charset="0"/>
                <a:sym typeface="+mn-ea"/>
              </a:rPr>
              <a:t>) is a way to improve generalization by pooling the examples (which can be seen as soft constraints imposed on the parameters) arising out of several tasks. In the same way that additional training examples put more pressure on the parameters of the model towards values that generalize well, when part of a model is shared across tasks, that part of the model is more constrained towards good values (assuming the sharing is justified), often yielding better generalization.</a:t>
            </a:r>
            <a:endParaRPr lang="en-US" altLang="zh-CN" sz="2600" dirty="0">
              <a:latin typeface="Times New Roman" panose="02020603050405020304" pitchFamily="18" charset="0"/>
              <a:cs typeface="Times New Roman" panose="02020603050405020304" pitchFamily="18" charset="0"/>
            </a:endParaRPr>
          </a:p>
          <a:p>
            <a:pPr marL="0" algn="just" latinLnBrk="0">
              <a:lnSpc>
                <a:spcPct val="125000"/>
              </a:lnSpc>
              <a:spcBef>
                <a:spcPts val="0"/>
              </a:spcBef>
              <a:buClr>
                <a:srgbClr val="FF0000"/>
              </a:buClr>
              <a:buSzTx/>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7.7 </a:t>
            </a:r>
            <a:r>
              <a:rPr lang="en-US" altLang="zh-CN" sz="3600" dirty="0">
                <a:latin typeface="Times New Roman" panose="02020603050405020304" pitchFamily="18" charset="0"/>
                <a:cs typeface="Times New Roman" panose="02020603050405020304" pitchFamily="18" charset="0"/>
                <a:sym typeface="+mn-ea"/>
              </a:rPr>
              <a:t>Multi-Task Learning</a:t>
            </a:r>
            <a:endParaRPr lang="en-US" altLang="zh-CN"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49B24F84-7DC5-41EA-B895-88501B13B7F3}"/>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 Regularization for Deep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practice, an overly complex model family does not necessarily include the  target function or the true data generating process, or even a close approximation  of either. We almost never have access to the true data generating process so  we can never know for sure if the model family being estimated includes the  generating process or not. However, most applications of deep learning algorithms  are to domains where the true data generating process is almost certainly outside  the model family. Deep learning algorithms are typically applied to extremely  complicated domains such as images, audio sequences and text, for which the true  generation process essentially involves simulating the entire universe. To some  extent, we are always trying to fit a square peg (the data generating process) into  a round hole (our model family).</a:t>
            </a:r>
            <a:endParaRPr lang="zh-CN" altLang="en-US" sz="2600" i="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52741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7.7 </a:t>
            </a:r>
            <a:r>
              <a:rPr lang="en-US" altLang="zh-CN" sz="3600" dirty="0">
                <a:latin typeface="Times New Roman" panose="02020603050405020304" pitchFamily="18" charset="0"/>
                <a:cs typeface="Times New Roman" panose="02020603050405020304" pitchFamily="18" charset="0"/>
                <a:sym typeface="+mn-ea"/>
              </a:rPr>
              <a:t>Multi-Task Learning</a:t>
            </a:r>
            <a:endParaRPr lang="en-US" altLang="zh-CN" sz="36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custDataLst>
              <p:tags r:id="rId2"/>
            </p:custDataLst>
          </p:nvPr>
        </p:nvPicPr>
        <p:blipFill>
          <a:blip r:embed="rId5"/>
          <a:stretch>
            <a:fillRect/>
          </a:stretch>
        </p:blipFill>
        <p:spPr>
          <a:xfrm>
            <a:off x="273050" y="1189355"/>
            <a:ext cx="3599815" cy="4479925"/>
          </a:xfrm>
          <a:prstGeom prst="rect">
            <a:avLst/>
          </a:prstGeom>
        </p:spPr>
      </p:pic>
      <p:sp>
        <p:nvSpPr>
          <p:cNvPr id="9" name="文本框 8"/>
          <p:cNvSpPr txBox="1"/>
          <p:nvPr/>
        </p:nvSpPr>
        <p:spPr>
          <a:xfrm>
            <a:off x="3953510" y="1045845"/>
            <a:ext cx="7842250" cy="5323205"/>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7.2:  This figure illustrates the common situation where the tasks share a common input but involve different target random variables.The lower layers of a deep network (whether it is supervised and feedforward or includes a generative component with downward arrows) can be shared across such tasks, while task-specific parameters (associated respectively with the weights into and from        and       ) can be learned on top of those yielding a shared representation             . The underlying assumption is that there exists a common pool of factors that explain the variations in the input x , while each task is associated with a subset of these factors. In this example, it is additionally assumed that top-level hidden units </a:t>
            </a:r>
            <a:r>
              <a:rPr lang="en-US" altLang="zh-CN" sz="2000" dirty="0">
                <a:latin typeface="Times New Roman" panose="02020603050405020304" pitchFamily="18" charset="0"/>
                <a:cs typeface="Times New Roman" panose="02020603050405020304" pitchFamily="18" charset="0"/>
                <a:sym typeface="+mn-ea"/>
              </a:rPr>
              <a:t>       and </a:t>
            </a:r>
          </a:p>
          <a:p>
            <a:pPr algn="just"/>
            <a:r>
              <a:rPr lang="en-US" altLang="zh-CN" sz="2000" dirty="0">
                <a:latin typeface="Times New Roman" panose="02020603050405020304" pitchFamily="18" charset="0"/>
                <a:cs typeface="Times New Roman" panose="02020603050405020304" pitchFamily="18" charset="0"/>
                <a:sym typeface="+mn-ea"/>
              </a:rPr>
              <a:t>are specialized to each task (respectively predicting       and        while some intermediate-level representation             is shared across all tasks. In</a:t>
            </a:r>
          </a:p>
          <a:p>
            <a:pPr algn="just"/>
            <a:r>
              <a:rPr lang="en-US" altLang="zh-CN" sz="2000" dirty="0">
                <a:latin typeface="Times New Roman" panose="02020603050405020304" pitchFamily="18" charset="0"/>
                <a:cs typeface="Times New Roman" panose="02020603050405020304" pitchFamily="18" charset="0"/>
                <a:sym typeface="+mn-ea"/>
              </a:rPr>
              <a:t>the unsupervised learning context, it makes sense for some of the top-level factors to be associated with none of the output tasks (   ): these are the factors that explain some of the input variations but are not relevant for predicting       or      .</a:t>
            </a:r>
          </a:p>
          <a:p>
            <a:endParaRPr lang="en-US" altLang="zh-CN" sz="2000" dirty="0">
              <a:latin typeface="Times New Roman" panose="02020603050405020304" pitchFamily="18" charset="0"/>
              <a:cs typeface="Times New Roman" panose="02020603050405020304" pitchFamily="18" charset="0"/>
              <a:sym typeface="+mn-ea"/>
            </a:endParaRPr>
          </a:p>
        </p:txBody>
      </p:sp>
      <p:graphicFrame>
        <p:nvGraphicFramePr>
          <p:cNvPr id="5" name="对象 4">
            <a:hlinkClick r:id="" action="ppaction://ole?verb=0"/>
          </p:cNvPr>
          <p:cNvGraphicFramePr>
            <a:graphicFrameLocks noChangeAspect="1"/>
          </p:cNvGraphicFramePr>
          <p:nvPr/>
        </p:nvGraphicFramePr>
        <p:xfrm>
          <a:off x="7265035" y="2637473"/>
          <a:ext cx="324000" cy="288000"/>
        </p:xfrm>
        <a:graphic>
          <a:graphicData uri="http://schemas.openxmlformats.org/presentationml/2006/ole">
            <mc:AlternateContent xmlns:mc="http://schemas.openxmlformats.org/markup-compatibility/2006">
              <mc:Choice xmlns:v="urn:schemas-microsoft-com:vml" Requires="v">
                <p:oleObj spid="_x0000_s137867" r:id="rId6" imgW="228600" imgH="203200" progId="Equation.KSEE3">
                  <p:embed/>
                </p:oleObj>
              </mc:Choice>
              <mc:Fallback>
                <p:oleObj r:id="rId6" imgW="228600" imgH="203200" progId="Equation.KSEE3">
                  <p:embed/>
                  <p:pic>
                    <p:nvPicPr>
                      <p:cNvPr id="5" name="对象 4">
                        <a:hlinkClick r:id="" action="ppaction://ole?verb=0"/>
                      </p:cNvPr>
                      <p:cNvPicPr/>
                      <p:nvPr/>
                    </p:nvPicPr>
                    <p:blipFill>
                      <a:blip r:embed="rId7"/>
                      <a:stretch>
                        <a:fillRect/>
                      </a:stretch>
                    </p:blipFill>
                    <p:spPr>
                      <a:xfrm>
                        <a:off x="7265035" y="2637473"/>
                        <a:ext cx="324000" cy="28800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8144395" y="2637473"/>
          <a:ext cx="342000" cy="288000"/>
        </p:xfrm>
        <a:graphic>
          <a:graphicData uri="http://schemas.openxmlformats.org/presentationml/2006/ole">
            <mc:AlternateContent xmlns:mc="http://schemas.openxmlformats.org/markup-compatibility/2006">
              <mc:Choice xmlns:v="urn:schemas-microsoft-com:vml" Requires="v">
                <p:oleObj spid="_x0000_s137868" r:id="rId8" imgW="241300" imgH="203200" progId="Equation.KSEE3">
                  <p:embed/>
                </p:oleObj>
              </mc:Choice>
              <mc:Fallback>
                <p:oleObj r:id="rId8" imgW="241300" imgH="203200" progId="Equation.KSEE3">
                  <p:embed/>
                  <p:pic>
                    <p:nvPicPr>
                      <p:cNvPr id="8" name="对象 7">
                        <a:hlinkClick r:id="" action="ppaction://ole?verb=0"/>
                      </p:cNvPr>
                      <p:cNvPicPr/>
                      <p:nvPr/>
                    </p:nvPicPr>
                    <p:blipFill>
                      <a:blip r:embed="rId9"/>
                      <a:stretch>
                        <a:fillRect/>
                      </a:stretch>
                    </p:blipFill>
                    <p:spPr>
                      <a:xfrm>
                        <a:off x="8144395" y="2637473"/>
                        <a:ext cx="342000" cy="28800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7390813" y="2925961"/>
          <a:ext cx="648578" cy="288000"/>
        </p:xfrm>
        <a:graphic>
          <a:graphicData uri="http://schemas.openxmlformats.org/presentationml/2006/ole">
            <mc:AlternateContent xmlns:mc="http://schemas.openxmlformats.org/markup-compatibility/2006">
              <mc:Choice xmlns:v="urn:schemas-microsoft-com:vml" Requires="v">
                <p:oleObj spid="_x0000_s137869" r:id="rId10" imgW="457200" imgH="203200" progId="Equation.KSEE3">
                  <p:embed/>
                </p:oleObj>
              </mc:Choice>
              <mc:Fallback>
                <p:oleObj r:id="rId10" imgW="457200" imgH="203200" progId="Equation.KSEE3">
                  <p:embed/>
                  <p:pic>
                    <p:nvPicPr>
                      <p:cNvPr id="13" name="对象 12">
                        <a:hlinkClick r:id="" action="ppaction://ole?verb=0"/>
                      </p:cNvPr>
                      <p:cNvPicPr/>
                      <p:nvPr/>
                    </p:nvPicPr>
                    <p:blipFill>
                      <a:blip r:embed="rId11"/>
                      <a:stretch>
                        <a:fillRect/>
                      </a:stretch>
                    </p:blipFill>
                    <p:spPr>
                      <a:xfrm>
                        <a:off x="7390813" y="2925961"/>
                        <a:ext cx="648578" cy="288000"/>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0427680" y="3846513"/>
          <a:ext cx="324000" cy="288000"/>
        </p:xfrm>
        <a:graphic>
          <a:graphicData uri="http://schemas.openxmlformats.org/presentationml/2006/ole">
            <mc:AlternateContent xmlns:mc="http://schemas.openxmlformats.org/markup-compatibility/2006">
              <mc:Choice xmlns:v="urn:schemas-microsoft-com:vml" Requires="v">
                <p:oleObj spid="_x0000_s137870" r:id="rId12" imgW="228600" imgH="203200" progId="Equation.KSEE3">
                  <p:embed/>
                </p:oleObj>
              </mc:Choice>
              <mc:Fallback>
                <p:oleObj r:id="rId12" imgW="228600" imgH="203200" progId="Equation.KSEE3">
                  <p:embed/>
                  <p:pic>
                    <p:nvPicPr>
                      <p:cNvPr id="10" name="对象 9">
                        <a:hlinkClick r:id="" action="ppaction://ole?verb=0"/>
                      </p:cNvPr>
                      <p:cNvPicPr/>
                      <p:nvPr/>
                    </p:nvPicPr>
                    <p:blipFill>
                      <a:blip r:embed="rId7"/>
                      <a:stretch>
                        <a:fillRect/>
                      </a:stretch>
                    </p:blipFill>
                    <p:spPr>
                      <a:xfrm>
                        <a:off x="10427680" y="3846513"/>
                        <a:ext cx="324000" cy="288000"/>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11343640" y="3846513"/>
          <a:ext cx="342000" cy="288000"/>
        </p:xfrm>
        <a:graphic>
          <a:graphicData uri="http://schemas.openxmlformats.org/presentationml/2006/ole">
            <mc:AlternateContent xmlns:mc="http://schemas.openxmlformats.org/markup-compatibility/2006">
              <mc:Choice xmlns:v="urn:schemas-microsoft-com:vml" Requires="v">
                <p:oleObj spid="_x0000_s137871" r:id="rId13" imgW="241300" imgH="203200" progId="Equation.KSEE3">
                  <p:embed/>
                </p:oleObj>
              </mc:Choice>
              <mc:Fallback>
                <p:oleObj r:id="rId13" imgW="241300" imgH="203200" progId="Equation.KSEE3">
                  <p:embed/>
                  <p:pic>
                    <p:nvPicPr>
                      <p:cNvPr id="11" name="对象 10">
                        <a:hlinkClick r:id="" action="ppaction://ole?verb=0"/>
                      </p:cNvPr>
                      <p:cNvPicPr/>
                      <p:nvPr/>
                    </p:nvPicPr>
                    <p:blipFill>
                      <a:blip r:embed="rId9"/>
                      <a:stretch>
                        <a:fillRect/>
                      </a:stretch>
                    </p:blipFill>
                    <p:spPr>
                      <a:xfrm>
                        <a:off x="11343640" y="3846513"/>
                        <a:ext cx="342000" cy="28800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9551647" y="4134513"/>
          <a:ext cx="324000" cy="306947"/>
        </p:xfrm>
        <a:graphic>
          <a:graphicData uri="http://schemas.openxmlformats.org/presentationml/2006/ole">
            <mc:AlternateContent xmlns:mc="http://schemas.openxmlformats.org/markup-compatibility/2006">
              <mc:Choice xmlns:v="urn:schemas-microsoft-com:vml" Requires="v">
                <p:oleObj spid="_x0000_s137872" r:id="rId14" imgW="241300" imgH="228600" progId="Equation.KSEE3">
                  <p:embed/>
                </p:oleObj>
              </mc:Choice>
              <mc:Fallback>
                <p:oleObj r:id="rId14" imgW="241300" imgH="228600" progId="Equation.KSEE3">
                  <p:embed/>
                  <p:pic>
                    <p:nvPicPr>
                      <p:cNvPr id="12" name="对象 11">
                        <a:hlinkClick r:id="" action="ppaction://ole?verb=0"/>
                      </p:cNvPr>
                      <p:cNvPicPr/>
                      <p:nvPr/>
                    </p:nvPicPr>
                    <p:blipFill>
                      <a:blip r:embed="rId15"/>
                      <a:stretch>
                        <a:fillRect/>
                      </a:stretch>
                    </p:blipFill>
                    <p:spPr>
                      <a:xfrm>
                        <a:off x="9551647" y="4134513"/>
                        <a:ext cx="324000" cy="306947"/>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10633245" y="4151801"/>
          <a:ext cx="320000" cy="288000"/>
        </p:xfrm>
        <a:graphic>
          <a:graphicData uri="http://schemas.openxmlformats.org/presentationml/2006/ole">
            <mc:AlternateContent xmlns:mc="http://schemas.openxmlformats.org/markup-compatibility/2006">
              <mc:Choice xmlns:v="urn:schemas-microsoft-com:vml" Requires="v">
                <p:oleObj spid="_x0000_s137873" r:id="rId16" imgW="254000" imgH="228600" progId="Equation.KSEE3">
                  <p:embed/>
                </p:oleObj>
              </mc:Choice>
              <mc:Fallback>
                <p:oleObj r:id="rId16" imgW="254000" imgH="228600" progId="Equation.KSEE3">
                  <p:embed/>
                  <p:pic>
                    <p:nvPicPr>
                      <p:cNvPr id="14" name="对象 13">
                        <a:hlinkClick r:id="" action="ppaction://ole?verb=0"/>
                      </p:cNvPr>
                      <p:cNvPicPr/>
                      <p:nvPr/>
                    </p:nvPicPr>
                    <p:blipFill>
                      <a:blip r:embed="rId17"/>
                      <a:stretch>
                        <a:fillRect/>
                      </a:stretch>
                    </p:blipFill>
                    <p:spPr>
                      <a:xfrm>
                        <a:off x="10633245" y="4151801"/>
                        <a:ext cx="320000" cy="288000"/>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8089023" y="4467511"/>
          <a:ext cx="648578" cy="288000"/>
        </p:xfrm>
        <a:graphic>
          <a:graphicData uri="http://schemas.openxmlformats.org/presentationml/2006/ole">
            <mc:AlternateContent xmlns:mc="http://schemas.openxmlformats.org/markup-compatibility/2006">
              <mc:Choice xmlns:v="urn:schemas-microsoft-com:vml" Requires="v">
                <p:oleObj spid="_x0000_s137874" r:id="rId18" imgW="457200" imgH="203200" progId="Equation.KSEE3">
                  <p:embed/>
                </p:oleObj>
              </mc:Choice>
              <mc:Fallback>
                <p:oleObj r:id="rId18" imgW="457200" imgH="203200" progId="Equation.KSEE3">
                  <p:embed/>
                  <p:pic>
                    <p:nvPicPr>
                      <p:cNvPr id="15" name="对象 14">
                        <a:hlinkClick r:id="" action="ppaction://ole?verb=0"/>
                      </p:cNvPr>
                      <p:cNvPicPr/>
                      <p:nvPr/>
                    </p:nvPicPr>
                    <p:blipFill>
                      <a:blip r:embed="rId11"/>
                      <a:stretch>
                        <a:fillRect/>
                      </a:stretch>
                    </p:blipFill>
                    <p:spPr>
                      <a:xfrm>
                        <a:off x="8089023" y="4467511"/>
                        <a:ext cx="648578" cy="288000"/>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9825437" y="5056743"/>
          <a:ext cx="364500" cy="306947"/>
        </p:xfrm>
        <a:graphic>
          <a:graphicData uri="http://schemas.openxmlformats.org/presentationml/2006/ole">
            <mc:AlternateContent xmlns:mc="http://schemas.openxmlformats.org/markup-compatibility/2006">
              <mc:Choice xmlns:v="urn:schemas-microsoft-com:vml" Requires="v">
                <p:oleObj spid="_x0000_s137875" r:id="rId19" imgW="241300" imgH="203200" progId="Equation.KSEE3">
                  <p:embed/>
                </p:oleObj>
              </mc:Choice>
              <mc:Fallback>
                <p:oleObj r:id="rId19" imgW="241300" imgH="203200" progId="Equation.KSEE3">
                  <p:embed/>
                  <p:pic>
                    <p:nvPicPr>
                      <p:cNvPr id="17" name="对象 16">
                        <a:hlinkClick r:id="" action="ppaction://ole?verb=0"/>
                      </p:cNvPr>
                      <p:cNvPicPr/>
                      <p:nvPr/>
                    </p:nvPicPr>
                    <p:blipFill>
                      <a:blip r:embed="rId20"/>
                      <a:stretch>
                        <a:fillRect/>
                      </a:stretch>
                    </p:blipFill>
                    <p:spPr>
                      <a:xfrm>
                        <a:off x="9825437" y="5056743"/>
                        <a:ext cx="364500" cy="306947"/>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5135880" y="5684838"/>
          <a:ext cx="324000" cy="306947"/>
        </p:xfrm>
        <a:graphic>
          <a:graphicData uri="http://schemas.openxmlformats.org/presentationml/2006/ole">
            <mc:AlternateContent xmlns:mc="http://schemas.openxmlformats.org/markup-compatibility/2006">
              <mc:Choice xmlns:v="urn:schemas-microsoft-com:vml" Requires="v">
                <p:oleObj spid="_x0000_s137876" r:id="rId21" imgW="241300" imgH="228600" progId="Equation.KSEE3">
                  <p:embed/>
                </p:oleObj>
              </mc:Choice>
              <mc:Fallback>
                <p:oleObj r:id="rId21" imgW="241300" imgH="228600" progId="Equation.KSEE3">
                  <p:embed/>
                  <p:pic>
                    <p:nvPicPr>
                      <p:cNvPr id="18" name="对象 17">
                        <a:hlinkClick r:id="" action="ppaction://ole?verb=0"/>
                      </p:cNvPr>
                      <p:cNvPicPr/>
                      <p:nvPr/>
                    </p:nvPicPr>
                    <p:blipFill>
                      <a:blip r:embed="rId15"/>
                      <a:stretch>
                        <a:fillRect/>
                      </a:stretch>
                    </p:blipFill>
                    <p:spPr>
                      <a:xfrm>
                        <a:off x="5135880" y="5684838"/>
                        <a:ext cx="324000" cy="306947"/>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5775999" y="5700943"/>
          <a:ext cx="341051" cy="306946"/>
        </p:xfrm>
        <a:graphic>
          <a:graphicData uri="http://schemas.openxmlformats.org/presentationml/2006/ole">
            <mc:AlternateContent xmlns:mc="http://schemas.openxmlformats.org/markup-compatibility/2006">
              <mc:Choice xmlns:v="urn:schemas-microsoft-com:vml" Requires="v">
                <p:oleObj spid="_x0000_s137877" r:id="rId22" imgW="254000" imgH="228600" progId="Equation.KSEE3">
                  <p:embed/>
                </p:oleObj>
              </mc:Choice>
              <mc:Fallback>
                <p:oleObj r:id="rId22" imgW="254000" imgH="228600" progId="Equation.KSEE3">
                  <p:embed/>
                  <p:pic>
                    <p:nvPicPr>
                      <p:cNvPr id="20" name="对象 19">
                        <a:hlinkClick r:id="" action="ppaction://ole?verb=0"/>
                      </p:cNvPr>
                      <p:cNvPicPr/>
                      <p:nvPr/>
                    </p:nvPicPr>
                    <p:blipFill>
                      <a:blip r:embed="rId17"/>
                      <a:stretch>
                        <a:fillRect/>
                      </a:stretch>
                    </p:blipFill>
                    <p:spPr>
                      <a:xfrm>
                        <a:off x="5775999" y="5700943"/>
                        <a:ext cx="341051" cy="306946"/>
                      </a:xfrm>
                      <a:prstGeom prst="rect">
                        <a:avLst/>
                      </a:prstGeom>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3" name="内容占位符 2"/>
          <p:cNvSpPr>
            <a:spLocks noGrp="1"/>
          </p:cNvSpPr>
          <p:nvPr>
            <p:ph idx="1"/>
          </p:nvPr>
        </p:nvSpPr>
        <p:spPr>
          <a:xfrm>
            <a:off x="387439" y="1043189"/>
            <a:ext cx="11409609" cy="5133774"/>
          </a:xfrm>
        </p:spPr>
        <p:txBody>
          <a:bodyPr>
            <a:normAutofit/>
          </a:bodyPr>
          <a:lstStyle/>
          <a:p>
            <a:pPr marL="0" algn="just" latinLnBrk="0">
              <a:lnSpc>
                <a:spcPct val="125000"/>
              </a:lnSpc>
              <a:spcBef>
                <a:spcPts val="0"/>
              </a:spcBef>
              <a:buClr>
                <a:srgbClr val="FF0000"/>
              </a:buClr>
              <a:buSzTx/>
              <a:buNone/>
            </a:pPr>
            <a:r>
              <a:rPr lang="zh-CN" altLang="en-US" sz="2600" dirty="0">
                <a:latin typeface="Times New Roman" panose="02020603050405020304" pitchFamily="18" charset="0"/>
                <a:cs typeface="Times New Roman" panose="02020603050405020304" pitchFamily="18" charset="0"/>
                <a:sym typeface="+mn-ea"/>
              </a:rPr>
              <a:t>　　F</a:t>
            </a:r>
            <a:r>
              <a:rPr lang="en-US" altLang="zh-CN" sz="2600" dirty="0" err="1">
                <a:latin typeface="Times New Roman" panose="02020603050405020304" pitchFamily="18" charset="0"/>
                <a:cs typeface="Times New Roman" panose="02020603050405020304" pitchFamily="18" charset="0"/>
                <a:sym typeface="+mn-ea"/>
              </a:rPr>
              <a:t>ig</a:t>
            </a:r>
            <a:r>
              <a:rPr lang="en-US" altLang="zh-CN" sz="2600" dirty="0">
                <a:latin typeface="Times New Roman" panose="02020603050405020304" pitchFamily="18" charset="0"/>
                <a:cs typeface="Times New Roman" panose="02020603050405020304" pitchFamily="18" charset="0"/>
                <a:sym typeface="+mn-ea"/>
              </a:rPr>
              <a:t>. </a:t>
            </a:r>
            <a:r>
              <a:rPr lang="en-US" altLang="zh-CN" sz="2600" dirty="0">
                <a:solidFill>
                  <a:srgbClr val="FF0000"/>
                </a:solidFill>
                <a:latin typeface="Times New Roman" panose="02020603050405020304" pitchFamily="18" charset="0"/>
                <a:cs typeface="Times New Roman" panose="02020603050405020304" pitchFamily="18" charset="0"/>
                <a:sym typeface="+mn-ea"/>
              </a:rPr>
              <a:t>7.2</a:t>
            </a:r>
            <a:r>
              <a:rPr lang="en-US" altLang="zh-CN" sz="2600" dirty="0">
                <a:latin typeface="Times New Roman" panose="02020603050405020304" pitchFamily="18" charset="0"/>
                <a:cs typeface="Times New Roman" panose="02020603050405020304" pitchFamily="18" charset="0"/>
                <a:sym typeface="+mn-ea"/>
              </a:rPr>
              <a:t> illustrates a very common form of multi-task learning, in which different supervised tasks (predicting      given </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share the same input </a:t>
            </a:r>
            <a:r>
              <a:rPr lang="en-US" altLang="zh-CN" sz="2600" b="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 , as well as some intermediate-level representation             capturing a common pool of factors. The model can generally be divided into two kinds of parts and associated parameters:</a:t>
            </a:r>
          </a:p>
          <a:p>
            <a:pPr marL="514350" indent="-514350" latinLnBrk="0">
              <a:lnSpc>
                <a:spcPct val="125000"/>
              </a:lnSpc>
              <a:spcBef>
                <a:spcPts val="0"/>
              </a:spcBef>
              <a:buSzTx/>
              <a:buFont typeface="+mj-lt"/>
              <a:buAutoNum type="arabicPeriod"/>
            </a:pPr>
            <a:r>
              <a:rPr lang="en-US" altLang="zh-CN" sz="2600" dirty="0">
                <a:latin typeface="Times New Roman" panose="02020603050405020304" pitchFamily="18" charset="0"/>
                <a:cs typeface="Times New Roman" panose="02020603050405020304" pitchFamily="18" charset="0"/>
                <a:sym typeface="+mn-ea"/>
              </a:rPr>
              <a:t>Task-specific parameters (which only benefit from the examples of their task       to achieve good generalization). These are the upper layers of the neural network in Fig. </a:t>
            </a:r>
            <a:r>
              <a:rPr lang="en-US" altLang="zh-CN" sz="2600" dirty="0">
                <a:solidFill>
                  <a:srgbClr val="FF0000"/>
                </a:solidFill>
                <a:latin typeface="Times New Roman" panose="02020603050405020304" pitchFamily="18" charset="0"/>
                <a:cs typeface="Times New Roman" panose="02020603050405020304" pitchFamily="18" charset="0"/>
                <a:sym typeface="+mn-ea"/>
              </a:rPr>
              <a:t>7.2</a:t>
            </a:r>
            <a:r>
              <a:rPr lang="en-US" altLang="zh-CN" sz="2600" dirty="0">
                <a:latin typeface="Times New Roman" panose="02020603050405020304" pitchFamily="18" charset="0"/>
                <a:cs typeface="Times New Roman" panose="02020603050405020304" pitchFamily="18" charset="0"/>
                <a:sym typeface="+mn-ea"/>
              </a:rPr>
              <a:t>.</a:t>
            </a:r>
          </a:p>
          <a:p>
            <a:pPr marL="514350" indent="-514350" latinLnBrk="0">
              <a:lnSpc>
                <a:spcPct val="125000"/>
              </a:lnSpc>
              <a:spcBef>
                <a:spcPts val="0"/>
              </a:spcBef>
              <a:buClr>
                <a:schemeClr val="tx1"/>
              </a:buClr>
              <a:buSzTx/>
              <a:buFont typeface="+mj-lt"/>
              <a:buAutoNum type="arabicPeriod"/>
            </a:pPr>
            <a:r>
              <a:rPr lang="en-US" altLang="zh-CN" sz="2600" dirty="0">
                <a:latin typeface="Times New Roman" panose="02020603050405020304" pitchFamily="18" charset="0"/>
                <a:cs typeface="Times New Roman" panose="02020603050405020304" pitchFamily="18" charset="0"/>
                <a:sym typeface="+mn-ea"/>
              </a:rPr>
              <a:t>Generic parameters, shared across all the tasks (which benefit from the pooled data of all the tasks). These are the lower layers of the neural network in Fig. </a:t>
            </a:r>
            <a:r>
              <a:rPr lang="en-US" altLang="zh-CN" sz="2600" dirty="0">
                <a:solidFill>
                  <a:srgbClr val="FF0000"/>
                </a:solidFill>
                <a:latin typeface="Times New Roman" panose="02020603050405020304" pitchFamily="18" charset="0"/>
                <a:cs typeface="Times New Roman" panose="02020603050405020304" pitchFamily="18" charset="0"/>
                <a:sym typeface="+mn-ea"/>
              </a:rPr>
              <a:t>7.2</a:t>
            </a:r>
            <a:r>
              <a:rPr lang="en-US" altLang="zh-CN" sz="2600" dirty="0">
                <a:latin typeface="Times New Roman" panose="02020603050405020304" pitchFamily="18" charset="0"/>
                <a:cs typeface="Times New Roman" panose="02020603050405020304" pitchFamily="18" charset="0"/>
                <a:sym typeface="+mn-ea"/>
              </a:rPr>
              <a:t>.</a:t>
            </a:r>
          </a:p>
        </p:txBody>
      </p:sp>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7.7 </a:t>
            </a:r>
            <a:r>
              <a:rPr lang="en-US" altLang="zh-CN" sz="3600" dirty="0">
                <a:latin typeface="Times New Roman" panose="02020603050405020304" pitchFamily="18" charset="0"/>
                <a:cs typeface="Times New Roman" panose="02020603050405020304" pitchFamily="18" charset="0"/>
                <a:sym typeface="+mn-ea"/>
              </a:rPr>
              <a:t>Multi-Task Learning</a:t>
            </a:r>
            <a:endParaRPr lang="en-US" altLang="zh-CN" sz="3600" dirty="0">
              <a:latin typeface="Times New Roman" panose="02020603050405020304" pitchFamily="18" charset="0"/>
              <a:cs typeface="Times New Roman" panose="02020603050405020304" pitchFamily="18" charset="0"/>
            </a:endParaRPr>
          </a:p>
        </p:txBody>
      </p:sp>
      <p:graphicFrame>
        <p:nvGraphicFramePr>
          <p:cNvPr id="10" name="对象 9">
            <a:hlinkClick r:id="" action="ppaction://ole?verb=0"/>
          </p:cNvPr>
          <p:cNvGraphicFramePr>
            <a:graphicFrameLocks noChangeAspect="1"/>
          </p:cNvGraphicFramePr>
          <p:nvPr/>
        </p:nvGraphicFramePr>
        <p:xfrm>
          <a:off x="5474870" y="1631733"/>
          <a:ext cx="455930" cy="431800"/>
        </p:xfrm>
        <a:graphic>
          <a:graphicData uri="http://schemas.openxmlformats.org/presentationml/2006/ole">
            <mc:AlternateContent xmlns:mc="http://schemas.openxmlformats.org/markup-compatibility/2006">
              <mc:Choice xmlns:v="urn:schemas-microsoft-com:vml" Requires="v">
                <p:oleObj spid="_x0000_s138362" r:id="rId4" imgW="241300" imgH="228600" progId="Equation.KSEE3">
                  <p:embed/>
                </p:oleObj>
              </mc:Choice>
              <mc:Fallback>
                <p:oleObj r:id="rId4" imgW="241300" imgH="228600" progId="Equation.KSEE3">
                  <p:embed/>
                  <p:pic>
                    <p:nvPicPr>
                      <p:cNvPr id="10" name="对象 9">
                        <a:hlinkClick r:id="" action="ppaction://ole?verb=0"/>
                      </p:cNvPr>
                      <p:cNvPicPr/>
                      <p:nvPr/>
                    </p:nvPicPr>
                    <p:blipFill>
                      <a:blip r:embed="rId5"/>
                      <a:stretch>
                        <a:fillRect/>
                      </a:stretch>
                    </p:blipFill>
                    <p:spPr>
                      <a:xfrm>
                        <a:off x="5474870" y="1631733"/>
                        <a:ext cx="455930" cy="43180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5748028" y="2067786"/>
          <a:ext cx="972867" cy="432000"/>
        </p:xfrm>
        <a:graphic>
          <a:graphicData uri="http://schemas.openxmlformats.org/presentationml/2006/ole">
            <mc:AlternateContent xmlns:mc="http://schemas.openxmlformats.org/markup-compatibility/2006">
              <mc:Choice xmlns:v="urn:schemas-microsoft-com:vml" Requires="v">
                <p:oleObj spid="_x0000_s138363" r:id="rId6" imgW="457200" imgH="203200" progId="Equation.KSEE3">
                  <p:embed/>
                </p:oleObj>
              </mc:Choice>
              <mc:Fallback>
                <p:oleObj r:id="rId6" imgW="457200" imgH="203200" progId="Equation.KSEE3">
                  <p:embed/>
                  <p:pic>
                    <p:nvPicPr>
                      <p:cNvPr id="13" name="对象 12">
                        <a:hlinkClick r:id="" action="ppaction://ole?verb=0"/>
                      </p:cNvPr>
                      <p:cNvPicPr/>
                      <p:nvPr/>
                    </p:nvPicPr>
                    <p:blipFill>
                      <a:blip r:embed="rId7"/>
                      <a:stretch>
                        <a:fillRect/>
                      </a:stretch>
                    </p:blipFill>
                    <p:spPr>
                      <a:xfrm>
                        <a:off x="5748028" y="2067786"/>
                        <a:ext cx="972867" cy="432000"/>
                      </a:xfrm>
                      <a:prstGeom prst="rect">
                        <a:avLst/>
                      </a:prstGeom>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3" name="内容占位符 2"/>
          <p:cNvSpPr>
            <a:spLocks noGrp="1"/>
          </p:cNvSpPr>
          <p:nvPr>
            <p:ph idx="1"/>
          </p:nvPr>
        </p:nvSpPr>
        <p:spPr>
          <a:xfrm>
            <a:off x="387350" y="967105"/>
            <a:ext cx="11409680" cy="5703570"/>
          </a:xfrm>
        </p:spPr>
        <p:txBody>
          <a:bodyPr>
            <a:normAutofit/>
          </a:bodyPr>
          <a:lstStyle/>
          <a:p>
            <a:pPr marL="0" algn="just" latinLnBrk="0">
              <a:lnSpc>
                <a:spcPct val="125000"/>
              </a:lnSpc>
              <a:spcBef>
                <a:spcPts val="0"/>
              </a:spcBef>
              <a:buClr>
                <a:srgbClr val="FF0000"/>
              </a:buClr>
              <a:buSzTx/>
              <a:buNone/>
            </a:pPr>
            <a:r>
              <a:rPr lang="zh-CN" altLang="en-US" sz="2600" dirty="0">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Improved generalization and generalization error bounds (</a:t>
            </a:r>
            <a:r>
              <a:rPr sz="2600" dirty="0">
                <a:solidFill>
                  <a:srgbClr val="00FF00"/>
                </a:solidFill>
                <a:latin typeface="Times New Roman" panose="02020603050405020304" pitchFamily="18" charset="0"/>
                <a:ea typeface="微软雅黑" panose="020B0503020204020204" charset="-122"/>
                <a:cs typeface="Times New Roman" panose="02020603050405020304" pitchFamily="18" charset="0"/>
                <a:sym typeface="+mn-ea"/>
              </a:rPr>
              <a:t>Baxter</a:t>
            </a:r>
            <a:r>
              <a:rPr sz="2600" dirty="0">
                <a:latin typeface="Times New Roman" panose="02020603050405020304" pitchFamily="18" charset="0"/>
                <a:ea typeface="微软雅黑" panose="020B0503020204020204" charset="-122"/>
                <a:cs typeface="Times New Roman" panose="02020603050405020304" pitchFamily="18" charset="0"/>
                <a:sym typeface="+mn-ea"/>
              </a:rPr>
              <a:t>,</a:t>
            </a:r>
            <a:r>
              <a:rPr sz="2600" dirty="0">
                <a:solidFill>
                  <a:srgbClr val="00FF00"/>
                </a:solidFill>
                <a:latin typeface="Times New Roman" panose="02020603050405020304" pitchFamily="18" charset="0"/>
                <a:ea typeface="微软雅黑" panose="020B0503020204020204" charset="-122"/>
                <a:cs typeface="Times New Roman" panose="02020603050405020304" pitchFamily="18" charset="0"/>
                <a:sym typeface="+mn-ea"/>
              </a:rPr>
              <a:t> 1995</a:t>
            </a:r>
            <a:r>
              <a:rPr lang="en-US" altLang="zh-CN" sz="2600" dirty="0">
                <a:latin typeface="Times New Roman" panose="02020603050405020304" pitchFamily="18" charset="0"/>
                <a:cs typeface="Times New Roman" panose="02020603050405020304" pitchFamily="18" charset="0"/>
                <a:sym typeface="+mn-ea"/>
              </a:rPr>
              <a:t>) can be  achieved because of the shared parameters, for which statistical strength can be greatly improved (in proportion with the increased number of examples for the shared parameters, compared to the scenario of single-task models). Of course this will happen only if some assumptions about the statistical relationship between the different tasks are valid, meaning that there is something shared across some of the tasks.</a:t>
            </a:r>
          </a:p>
          <a:p>
            <a:pPr marL="0" algn="just" latinLnBrk="0">
              <a:lnSpc>
                <a:spcPct val="125000"/>
              </a:lnSpc>
              <a:spcBef>
                <a:spcPts val="0"/>
              </a:spcBef>
              <a:buClr>
                <a:srgbClr val="FF0000"/>
              </a:buClr>
              <a:buSzTx/>
              <a:buNone/>
            </a:pPr>
            <a:r>
              <a:rPr lang="zh-CN" altLang="en-US" sz="2600" dirty="0">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From the point of view of deep learning, the underlying prior belief is the following: </a:t>
            </a:r>
            <a:r>
              <a:rPr lang="en-US" altLang="zh-CN" sz="2600" b="1" dirty="0">
                <a:latin typeface="Times New Roman" panose="02020603050405020304" pitchFamily="18" charset="0"/>
                <a:cs typeface="Times New Roman" panose="02020603050405020304" pitchFamily="18" charset="0"/>
                <a:sym typeface="+mn-ea"/>
              </a:rPr>
              <a:t>among the factors that explain the variations observed in the data associated with the different tasks, some are shared across two or more tasks.</a:t>
            </a:r>
          </a:p>
        </p:txBody>
      </p:sp>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7.7 </a:t>
            </a:r>
            <a:r>
              <a:rPr lang="en-US" altLang="zh-CN" sz="3600" dirty="0">
                <a:latin typeface="Times New Roman" panose="02020603050405020304" pitchFamily="18" charset="0"/>
                <a:cs typeface="Times New Roman" panose="02020603050405020304" pitchFamily="18" charset="0"/>
                <a:sym typeface="+mn-ea"/>
              </a:rPr>
              <a:t>Multi-Task Learning</a:t>
            </a:r>
            <a:endParaRPr lang="en-US" altLang="zh-CN"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Yan</a:t>
            </a:r>
            <a:r>
              <a:rPr lang="en-US" altLang="zh-CN" sz="2400" dirty="0"/>
              <a:t> </a:t>
            </a:r>
            <a:r>
              <a:rPr lang="en-US" altLang="zh-CN" sz="2400" dirty="0" err="1"/>
              <a:t>Gao</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7.8 </a:t>
            </a:r>
            <a:r>
              <a:rPr lang="en-US" altLang="zh-CN" sz="3600" dirty="0">
                <a:sym typeface="+mn-ea"/>
              </a:rPr>
              <a:t>Early Stopping</a:t>
            </a:r>
            <a:endParaRPr lang="zh-CN" altLang="en-US" sz="3600" dirty="0"/>
          </a:p>
        </p:txBody>
      </p:sp>
      <p:sp>
        <p:nvSpPr>
          <p:cNvPr id="9" name="文本框 8">
            <a:extLst>
              <a:ext uri="{FF2B5EF4-FFF2-40B4-BE49-F238E27FC236}">
                <a16:creationId xmlns:a16="http://schemas.microsoft.com/office/drawing/2014/main" id="{89F6EFE2-E3A1-4DD9-A717-607BD94617A1}"/>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When training large models with sufficient representational capacity to overfit the task, we often observe that training error decreases steadily over time, but validation set error begins to rise again. See Fig. </a:t>
            </a:r>
            <a:r>
              <a:rPr lang="en-US" altLang="zh-CN" sz="2600" dirty="0">
                <a:solidFill>
                  <a:srgbClr val="FF0000"/>
                </a:solidFill>
                <a:latin typeface="Times New Roman" panose="02020603050405020304" pitchFamily="18" charset="0"/>
                <a:cs typeface="Times New Roman" panose="02020603050405020304" pitchFamily="18" charset="0"/>
                <a:sym typeface="+mn-ea"/>
              </a:rPr>
              <a:t>7.3</a:t>
            </a:r>
            <a:r>
              <a:rPr lang="en-US" altLang="zh-CN" sz="2600" dirty="0">
                <a:latin typeface="Times New Roman" panose="02020603050405020304" pitchFamily="18" charset="0"/>
                <a:cs typeface="Times New Roman" panose="02020603050405020304" pitchFamily="18" charset="0"/>
              </a:rPr>
              <a:t> for an example of this behavior. This behavior occurs very reliably.</a:t>
            </a:r>
          </a:p>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This means we can obtain a model with better validation set error (and thus, hopefully better test set error) by returning to the parameter setting at the point in time with the lowest validation set error. Instead of running our optimization algorithm until we reach a (local) minimum of validation error, we run it until the error on the validation set has not improved for some amount of time</a:t>
            </a:r>
            <a:r>
              <a:rPr lang="en-US" altLang="zh-CN" dirty="0"/>
              <a:t>.</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lvl="0">
              <a:spcBef>
                <a:spcPts val="0"/>
              </a:spcBef>
              <a:buClr>
                <a:srgbClr val="FF0000"/>
              </a:buClr>
            </a:pPr>
            <a:r>
              <a:rPr lang="zh-CN" altLang="en-US" dirty="0"/>
              <a:t>　　</a:t>
            </a:r>
            <a:r>
              <a:rPr lang="en-US" altLang="zh-CN" dirty="0"/>
              <a:t>Every time the error on the validation set improves, we store a copy of the model parameters</a:t>
            </a:r>
            <a:r>
              <a:rPr lang="en-US" altLang="zh-CN" sz="2600" dirty="0">
                <a:latin typeface="Times New Roman" panose="02020603050405020304" pitchFamily="18" charset="0"/>
                <a:cs typeface="Times New Roman" panose="02020603050405020304" pitchFamily="18" charset="0"/>
              </a:rPr>
              <a:t>. When the training algorithm terminates, we return these parameters, rather than the latest parameters. This procedure is specified more formally in Algorithm </a:t>
            </a:r>
            <a:r>
              <a:rPr lang="en-US" altLang="zh-CN" sz="2600" dirty="0">
                <a:solidFill>
                  <a:srgbClr val="FF0000"/>
                </a:solidFill>
                <a:latin typeface="Times New Roman" panose="02020603050405020304" pitchFamily="18" charset="0"/>
                <a:cs typeface="Times New Roman" panose="02020603050405020304" pitchFamily="18" charset="0"/>
              </a:rPr>
              <a:t>7.1</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This strategy is known as </a:t>
            </a:r>
            <a:r>
              <a:rPr lang="en-US" altLang="zh-CN" sz="2600" i="1" dirty="0">
                <a:latin typeface="Times New Roman" panose="02020603050405020304" pitchFamily="18" charset="0"/>
                <a:cs typeface="Times New Roman" panose="02020603050405020304" pitchFamily="18" charset="0"/>
              </a:rPr>
              <a:t>early stopping</a:t>
            </a:r>
            <a:r>
              <a:rPr lang="en-US" altLang="zh-CN" sz="2600" dirty="0">
                <a:latin typeface="Times New Roman" panose="02020603050405020304" pitchFamily="18" charset="0"/>
                <a:cs typeface="Times New Roman" panose="02020603050405020304" pitchFamily="18" charset="0"/>
              </a:rPr>
              <a:t>. It is probably the most commonly used form of regularization in deep learning. Its popularity is due both to its effectiveness and its simplicity.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pic>
        <p:nvPicPr>
          <p:cNvPr id="5" name="图片 4"/>
          <p:cNvPicPr>
            <a:picLocks noChangeAspect="1"/>
          </p:cNvPicPr>
          <p:nvPr/>
        </p:nvPicPr>
        <p:blipFill>
          <a:blip r:embed="rId3"/>
          <a:stretch>
            <a:fillRect/>
          </a:stretch>
        </p:blipFill>
        <p:spPr>
          <a:xfrm>
            <a:off x="2503170" y="1029970"/>
            <a:ext cx="6788785" cy="3324860"/>
          </a:xfrm>
          <a:prstGeom prst="rect">
            <a:avLst/>
          </a:prstGeom>
        </p:spPr>
      </p:pic>
      <p:sp>
        <p:nvSpPr>
          <p:cNvPr id="8" name="文本框 7"/>
          <p:cNvSpPr txBox="1"/>
          <p:nvPr/>
        </p:nvSpPr>
        <p:spPr>
          <a:xfrm>
            <a:off x="1290320" y="4551680"/>
            <a:ext cx="9099550" cy="1630045"/>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7.3: Learning curves showing how the negative log-likelihood loss changes over time (indicated as number of training iterations over the dataset, or </a:t>
            </a:r>
            <a:r>
              <a:rPr lang="en-US" altLang="zh-CN" sz="2000" i="1" dirty="0">
                <a:latin typeface="Times New Roman" panose="02020603050405020304" pitchFamily="18" charset="0"/>
                <a:cs typeface="Times New Roman" panose="02020603050405020304" pitchFamily="18" charset="0"/>
              </a:rPr>
              <a:t>epochs</a:t>
            </a:r>
            <a:r>
              <a:rPr lang="en-US" altLang="zh-CN" sz="2000" dirty="0">
                <a:latin typeface="Times New Roman" panose="02020603050405020304" pitchFamily="18" charset="0"/>
                <a:cs typeface="Times New Roman" panose="02020603050405020304" pitchFamily="18" charset="0"/>
              </a:rPr>
              <a:t>). In this example, we train a maxout network on </a:t>
            </a:r>
            <a:r>
              <a:rPr lang="en-US" altLang="zh-CN" sz="2000" b="1" dirty="0">
                <a:latin typeface="Times New Roman" panose="02020603050405020304" pitchFamily="18" charset="0"/>
                <a:cs typeface="Times New Roman" panose="02020603050405020304" pitchFamily="18" charset="0"/>
              </a:rPr>
              <a:t>MNIST</a:t>
            </a:r>
            <a:r>
              <a:rPr lang="en-US" altLang="zh-CN" sz="2000" dirty="0">
                <a:latin typeface="Times New Roman" panose="02020603050405020304" pitchFamily="18" charset="0"/>
                <a:cs typeface="Times New Roman" panose="02020603050405020304" pitchFamily="18" charset="0"/>
              </a:rPr>
              <a:t>. Observe that the training objective decreases consistently over time, but the validation set average loss eventually begins to increase again, forming an asymmetric U-shaped curve.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One way to think of early stopping is as a very efficient hyperparameter selection algorithm. In this view, the number of training steps is just another hyperparameter. We can see in Fig. </a:t>
            </a:r>
            <a:r>
              <a:rPr lang="en-US" altLang="zh-CN" sz="2600" dirty="0">
                <a:solidFill>
                  <a:srgbClr val="FF0000"/>
                </a:solidFill>
                <a:latin typeface="Times New Roman" panose="02020603050405020304" pitchFamily="18" charset="0"/>
                <a:cs typeface="Times New Roman" panose="02020603050405020304" pitchFamily="18" charset="0"/>
              </a:rPr>
              <a:t>7.3</a:t>
            </a:r>
            <a:r>
              <a:rPr lang="en-US" altLang="zh-CN" sz="2600" dirty="0">
                <a:latin typeface="Times New Roman" panose="02020603050405020304" pitchFamily="18" charset="0"/>
                <a:cs typeface="Times New Roman" panose="02020603050405020304" pitchFamily="18" charset="0"/>
              </a:rPr>
              <a:t> that this hyperparameter has a U-shaped validation set </a:t>
            </a:r>
            <a:r>
              <a:rPr lang="en-US" altLang="zh-CN" dirty="0"/>
              <a:t> </a:t>
            </a:r>
            <a:r>
              <a:rPr lang="en-US" altLang="zh-CN" sz="2600" dirty="0">
                <a:latin typeface="Times New Roman" panose="02020603050405020304" pitchFamily="18" charset="0"/>
                <a:cs typeface="Times New Roman" panose="02020603050405020304" pitchFamily="18" charset="0"/>
              </a:rPr>
              <a:t>performance curve. Most hyperparameters that control model capacity have such a U-shaped validation set performance curve, as illustrated in Fig. </a:t>
            </a:r>
            <a:r>
              <a:rPr lang="en-US" altLang="zh-CN" sz="2600" dirty="0">
                <a:solidFill>
                  <a:srgbClr val="FF0000"/>
                </a:solidFill>
                <a:latin typeface="Times New Roman" panose="02020603050405020304" pitchFamily="18" charset="0"/>
                <a:cs typeface="Times New Roman" panose="02020603050405020304" pitchFamily="18" charset="0"/>
              </a:rPr>
              <a:t>5.3</a:t>
            </a:r>
            <a:r>
              <a:rPr lang="en-US" altLang="zh-CN" sz="2600" dirty="0">
                <a:latin typeface="Times New Roman" panose="02020603050405020304" pitchFamily="18" charset="0"/>
                <a:cs typeface="Times New Roman" panose="02020603050405020304" pitchFamily="18" charset="0"/>
              </a:rPr>
              <a:t>. In the case of  early stopping, we are controlling the effective capacity of the model by determining how many steps it can take to fit the training set. Most hyperparameters must be chosen using an expensive guess and check process, where we set a hyperparameter at the start of training, then run training for several steps to see its effect.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lnSpcReduction="10000"/>
          </a:bodyPr>
          <a:lstStyle/>
          <a:p>
            <a:pPr lvl="0">
              <a:spcBef>
                <a:spcPts val="0"/>
              </a:spcBef>
              <a:buClr>
                <a:srgbClr val="FF0000"/>
              </a:buClr>
            </a:pPr>
            <a:r>
              <a:rPr lang="en-US" altLang="zh-CN" dirty="0"/>
              <a:t>The “training time” hyperparameter is unique  in that by definition a single  </a:t>
            </a:r>
            <a:r>
              <a:rPr lang="en-US" altLang="zh-CN" sz="2600" dirty="0">
                <a:latin typeface="Times New Roman" panose="02020603050405020304" pitchFamily="18" charset="0"/>
                <a:cs typeface="Times New Roman" panose="02020603050405020304" pitchFamily="18" charset="0"/>
              </a:rPr>
              <a:t>run of training tries out many values of the hyperparameter. The only significant cost to choosing this hyperparameter automatically via early stopping is running the validation set evaluation periodically during training. Ideally, this is done in parallel to the training process on a separate machine, separate CPU, or separate GPU from the main training process. If such resources are not available, then the cost of these periodic evaluations may be reduced by using a validation set that is small compared to the training set or by evaluating the validation set error less frequently and obtaining a lower resolution estimate of the optimal training time.</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 additional cost to early stopping is the need to maintain a copy of the best parameters.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pic>
        <p:nvPicPr>
          <p:cNvPr id="7" name="图片 6">
            <a:extLst>
              <a:ext uri="{FF2B5EF4-FFF2-40B4-BE49-F238E27FC236}">
                <a16:creationId xmlns:a16="http://schemas.microsoft.com/office/drawing/2014/main" id="{E2914AEC-65A1-47F6-B150-C3923F100E9A}"/>
              </a:ext>
            </a:extLst>
          </p:cNvPr>
          <p:cNvPicPr>
            <a:picLocks noChangeAspect="1"/>
          </p:cNvPicPr>
          <p:nvPr/>
        </p:nvPicPr>
        <p:blipFill>
          <a:blip r:embed="rId3"/>
          <a:stretch>
            <a:fillRect/>
          </a:stretch>
        </p:blipFill>
        <p:spPr>
          <a:xfrm>
            <a:off x="4148774" y="133307"/>
            <a:ext cx="7692706" cy="6627858"/>
          </a:xfrm>
          <a:prstGeom prst="rect">
            <a:avLst/>
          </a:prstGeom>
        </p:spPr>
      </p:pic>
    </p:spTree>
    <p:extLst>
      <p:ext uri="{BB962C8B-B14F-4D97-AF65-F5344CB8AC3E}">
        <p14:creationId xmlns:p14="http://schemas.microsoft.com/office/powerpoint/2010/main" val="145946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49B24F84-7DC5-41EA-B895-88501B13B7F3}"/>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7 Regularization for Deep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What this means is that controlling the complexity of the model is not a  simple matter of finding the model of the right size, with the right number of  parameters. Instead, we might find and indeed in practical deep learning scenarios,  we almost always do find that the best fitting model (in the sense of minimizing  generalization error) is a large model that has been regularized appropriately.</a:t>
            </a:r>
          </a:p>
          <a:p>
            <a:pPr marL="0" lvl="0" indent="0" algn="just">
              <a:lnSpc>
                <a:spcPct val="125000"/>
              </a:lnSpc>
              <a:spcBef>
                <a:spcPts val="0"/>
              </a:spcBef>
              <a:buClr>
                <a:srgbClr val="FF0000"/>
              </a:buClr>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We now review several strategies for how to create such a large, deep, regularized  model.</a:t>
            </a:r>
            <a:endParaRPr lang="zh-CN" altLang="en-US" sz="2600" i="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895259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3" name="内容占位符 2"/>
          <p:cNvSpPr>
            <a:spLocks noGrp="1"/>
          </p:cNvSpPr>
          <p:nvPr>
            <p:ph idx="1"/>
          </p:nvPr>
        </p:nvSpPr>
        <p:spPr>
          <a:xfrm>
            <a:off x="387439" y="1043189"/>
            <a:ext cx="11409609" cy="5133774"/>
          </a:xfrm>
        </p:spPr>
        <p:txBody>
          <a:bodyPr>
            <a:normAutofit lnSpcReduction="10000"/>
          </a:bodyPr>
          <a:lstStyle/>
          <a:p>
            <a:pPr lvl="0">
              <a:spcBef>
                <a:spcPts val="0"/>
              </a:spcBef>
              <a:buClr>
                <a:srgbClr val="FF0000"/>
              </a:buClr>
            </a:pPr>
            <a:r>
              <a:rPr lang="en-US" altLang="zh-CN" dirty="0"/>
              <a:t>This cost is generally negligible,  because it is acceptable to </a:t>
            </a:r>
            <a:r>
              <a:rPr lang="en-US" altLang="zh-CN" sz="2600" dirty="0">
                <a:latin typeface="Times New Roman" panose="02020603050405020304" pitchFamily="18" charset="0"/>
                <a:cs typeface="Times New Roman" panose="02020603050405020304" pitchFamily="18" charset="0"/>
              </a:rPr>
              <a:t>store these parameters in a slower and larger form of memory (for example, training in GPU memory, but storing the optimal parameters in host memory or on a disk drive). Since the best parameters are written to infrequently and never read during training, these occasional slow writes have little effect on the total training time.</a:t>
            </a:r>
          </a:p>
          <a:p>
            <a:pPr lvl="0">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Early stopping is a very unobtrusive form of regularization, in that it requires almost no change in the underlying training procedure, the objective function, or the set of allowable parameter values. This means that it is easy to use early stopping without damaging the learning dynamics. This is in contrast to weight decay, where one must be careful not to use too much weight </a:t>
            </a:r>
            <a:r>
              <a:rPr lang="en-US" altLang="zh-CN" dirty="0"/>
              <a:t>decay and trap the network in a bad local minimum corresponding to a solution with pathologically small weights.</a:t>
            </a:r>
            <a:endParaRPr lang="en-US" altLang="zh-CN" sz="2600" dirty="0">
              <a:latin typeface="Times New Roman" panose="02020603050405020304" pitchFamily="18" charset="0"/>
              <a:cs typeface="Times New Roman" panose="02020603050405020304" pitchFamily="18" charset="0"/>
            </a:endParaRPr>
          </a:p>
        </p:txBody>
      </p:sp>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Early stopping may be used either alone or in conjunction with other regularization strategies. Even when using regularization strategies that modify the objective function to encourage better generalization, it is rare for the best generalization to occur at a local minimum of the training objective.</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Early stopping requires a validation set, which means some training data is not fed to the model. To best exploit this extra data, one can perform extra training after the initial training with early stopping has completed. In the second, extra training step, all of the training data is included. There are two </a:t>
            </a:r>
            <a:r>
              <a:rPr lang="en-US" altLang="zh-CN" dirty="0"/>
              <a:t>basic strategies one can use for this second training procedure.</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One strategy (Algorithm </a:t>
            </a:r>
            <a:r>
              <a:rPr lang="en-US" altLang="zh-CN" sz="2600" dirty="0">
                <a:solidFill>
                  <a:srgbClr val="FF0000"/>
                </a:solidFill>
                <a:latin typeface="Times New Roman" panose="02020603050405020304" pitchFamily="18" charset="0"/>
                <a:cs typeface="Times New Roman" panose="02020603050405020304" pitchFamily="18" charset="0"/>
                <a:sym typeface="+mn-ea"/>
              </a:rPr>
              <a:t>7.2</a:t>
            </a:r>
            <a:r>
              <a:rPr lang="en-US" altLang="zh-CN" sz="2600" dirty="0">
                <a:latin typeface="Times New Roman" panose="02020603050405020304" pitchFamily="18" charset="0"/>
                <a:cs typeface="Times New Roman" panose="02020603050405020304" pitchFamily="18" charset="0"/>
              </a:rPr>
              <a:t>) is to initialize the model again and retrain on all  of the data. In this second training pass, we train for the same number of steps as the early stopping procedure determined was optimal in the first pass. There are some subtleties associated with this procedure. For example, there is not a good way of knowing whether to retrain for the same number of parameter updates or the same number of passes through the dataset. On the second round of training, each pass through the dataset will require more parameter updates because the training set is bigger.</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lnSpcReduction="10000"/>
          </a:bodyPr>
          <a:lstStyle/>
          <a:p>
            <a:pPr lvl="0">
              <a:spcBef>
                <a:spcPts val="0"/>
              </a:spcBef>
              <a:buClr>
                <a:srgbClr val="FF0000"/>
              </a:buClr>
            </a:pPr>
            <a:r>
              <a:rPr lang="zh-CN" altLang="en-US" dirty="0"/>
              <a:t>　　</a:t>
            </a:r>
            <a:r>
              <a:rPr lang="en-US" altLang="zh-CN" dirty="0"/>
              <a:t>Another strategy for using all of the data is to keep the parameters obtained </a:t>
            </a:r>
            <a:r>
              <a:rPr lang="en-US" altLang="zh-CN" sz="2600" dirty="0">
                <a:latin typeface="Times New Roman" panose="02020603050405020304" pitchFamily="18" charset="0"/>
                <a:cs typeface="Times New Roman" panose="02020603050405020304" pitchFamily="18" charset="0"/>
              </a:rPr>
              <a:t>from the first round of training and then </a:t>
            </a:r>
            <a:r>
              <a:rPr lang="en-US" altLang="zh-CN" sz="2600" b="1" dirty="0">
                <a:latin typeface="Times New Roman" panose="02020603050405020304" pitchFamily="18" charset="0"/>
                <a:cs typeface="Times New Roman" panose="02020603050405020304" pitchFamily="18" charset="0"/>
              </a:rPr>
              <a:t>continue</a:t>
            </a:r>
            <a:r>
              <a:rPr lang="en-US" altLang="zh-CN" sz="2600" dirty="0">
                <a:latin typeface="Times New Roman" panose="02020603050405020304" pitchFamily="18" charset="0"/>
                <a:cs typeface="Times New Roman" panose="02020603050405020304" pitchFamily="18" charset="0"/>
              </a:rPr>
              <a:t> training but now using all of the data. At this stage, we now no longer have a guide for when to stop in terms of a number of steps. Instead, we can monitor the average loss function on the validation set, and continue training until it falls below the value of the training set objective at which the early stopping procedure halted. This strategy avoids the high cost of retraining the model from scratch, but is not as well-behaved. For example, there is not any guarantee that the objective on the validation set will ever reach the target value, so this strategy is not even guaranteed to terminate. This procedure is presented more formally in Algorithm </a:t>
            </a:r>
            <a:r>
              <a:rPr lang="en-US" altLang="zh-CN" sz="2600" dirty="0">
                <a:solidFill>
                  <a:srgbClr val="FF0000"/>
                </a:solidFill>
                <a:latin typeface="Times New Roman" panose="02020603050405020304" pitchFamily="18" charset="0"/>
                <a:cs typeface="Times New Roman" panose="02020603050405020304" pitchFamily="18" charset="0"/>
              </a:rPr>
              <a:t>7.3</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pic>
        <p:nvPicPr>
          <p:cNvPr id="7" name="图片 6">
            <a:extLst>
              <a:ext uri="{FF2B5EF4-FFF2-40B4-BE49-F238E27FC236}">
                <a16:creationId xmlns:a16="http://schemas.microsoft.com/office/drawing/2014/main" id="{99461DD3-0728-4577-A81E-7B066955E1F7}"/>
              </a:ext>
            </a:extLst>
          </p:cNvPr>
          <p:cNvPicPr>
            <a:picLocks noChangeAspect="1"/>
          </p:cNvPicPr>
          <p:nvPr/>
        </p:nvPicPr>
        <p:blipFill>
          <a:blip r:embed="rId3"/>
          <a:stretch>
            <a:fillRect/>
          </a:stretch>
        </p:blipFill>
        <p:spPr>
          <a:xfrm>
            <a:off x="1033329" y="1144699"/>
            <a:ext cx="9967490" cy="4398262"/>
          </a:xfrm>
          <a:prstGeom prst="rect">
            <a:avLst/>
          </a:prstGeom>
        </p:spPr>
      </p:pic>
    </p:spTree>
    <p:extLst>
      <p:ext uri="{BB962C8B-B14F-4D97-AF65-F5344CB8AC3E}">
        <p14:creationId xmlns:p14="http://schemas.microsoft.com/office/powerpoint/2010/main" val="30197350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pic>
        <p:nvPicPr>
          <p:cNvPr id="2" name="图片 1">
            <a:extLst>
              <a:ext uri="{FF2B5EF4-FFF2-40B4-BE49-F238E27FC236}">
                <a16:creationId xmlns:a16="http://schemas.microsoft.com/office/drawing/2014/main" id="{75A920B9-813F-4E28-8A77-896989B0D62D}"/>
              </a:ext>
            </a:extLst>
          </p:cNvPr>
          <p:cNvPicPr>
            <a:picLocks noChangeAspect="1"/>
          </p:cNvPicPr>
          <p:nvPr/>
        </p:nvPicPr>
        <p:blipFill>
          <a:blip r:embed="rId3"/>
          <a:stretch>
            <a:fillRect/>
          </a:stretch>
        </p:blipFill>
        <p:spPr>
          <a:xfrm>
            <a:off x="1066356" y="1130675"/>
            <a:ext cx="10084269" cy="4610249"/>
          </a:xfrm>
          <a:prstGeom prst="rect">
            <a:avLst/>
          </a:prstGeom>
        </p:spPr>
      </p:pic>
    </p:spTree>
    <p:extLst>
      <p:ext uri="{BB962C8B-B14F-4D97-AF65-F5344CB8AC3E}">
        <p14:creationId xmlns:p14="http://schemas.microsoft.com/office/powerpoint/2010/main" val="910220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pic>
        <p:nvPicPr>
          <p:cNvPr id="5" name="图片 4"/>
          <p:cNvPicPr>
            <a:picLocks noChangeAspect="1"/>
          </p:cNvPicPr>
          <p:nvPr/>
        </p:nvPicPr>
        <p:blipFill>
          <a:blip r:embed="rId3"/>
          <a:stretch>
            <a:fillRect/>
          </a:stretch>
        </p:blipFill>
        <p:spPr>
          <a:xfrm>
            <a:off x="3290570" y="1106805"/>
            <a:ext cx="5610860" cy="2873375"/>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409157" y="4104977"/>
                <a:ext cx="9359265" cy="2554545"/>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7.4: An illustration of the effect of early stopping. </a:t>
                </a:r>
                <a:r>
                  <a:rPr lang="en-US" altLang="zh-CN" sz="2000" i="1" dirty="0">
                    <a:latin typeface="Times New Roman" panose="02020603050405020304" pitchFamily="18" charset="0"/>
                    <a:cs typeface="Times New Roman" panose="02020603050405020304" pitchFamily="18" charset="0"/>
                  </a:rPr>
                  <a:t>(Left)</a:t>
                </a:r>
                <a:r>
                  <a:rPr lang="en-US" altLang="zh-CN" sz="2000" dirty="0">
                    <a:latin typeface="Times New Roman" panose="02020603050405020304" pitchFamily="18" charset="0"/>
                    <a:cs typeface="Times New Roman" panose="02020603050405020304" pitchFamily="18" charset="0"/>
                  </a:rPr>
                  <a:t> The solid contour lines indicate the contours of the negative log-likelihood. The dashed line indicates the trajectory taken by SGD beginning from the origin. Rather than stopping at the point </a:t>
                </a:r>
                <a14:m>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𝑤</m:t>
                        </m:r>
                      </m:e>
                      <m:sup>
                        <m:r>
                          <a:rPr lang="en-US" altLang="zh-CN" sz="2000" b="0" i="1" smtClean="0">
                            <a:latin typeface="Cambria Math" panose="02040503050406030204" pitchFamily="18" charset="0"/>
                            <a:cs typeface="Times New Roman" panose="02020603050405020304" pitchFamily="18" charset="0"/>
                          </a:rPr>
                          <m:t>∗</m:t>
                        </m:r>
                      </m:sup>
                    </m:sSup>
                  </m:oMath>
                </a14:m>
                <a:r>
                  <a:rPr lang="en-US" altLang="zh-CN" sz="2000" dirty="0">
                    <a:latin typeface="Times New Roman" panose="02020603050405020304" pitchFamily="18" charset="0"/>
                    <a:cs typeface="Times New Roman" panose="02020603050405020304" pitchFamily="18" charset="0"/>
                  </a:rPr>
                  <a:t>       that minimizes the cost, early stopping results in the trajectory stopping at an earlier point </a:t>
                </a:r>
                <a14:m>
                  <m:oMath xmlns:m="http://schemas.openxmlformats.org/officeDocument/2006/math">
                    <m:acc>
                      <m:accPr>
                        <m:chr m:val="̃"/>
                        <m:ctrlPr>
                          <a:rPr lang="en-US" altLang="zh-CN" sz="200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𝑤</m:t>
                        </m:r>
                      </m:e>
                    </m:acc>
                  </m:oMath>
                </a14:m>
                <a:r>
                  <a:rPr lang="en-US" altLang="zh-CN" sz="2000" i="1" dirty="0">
                    <a:latin typeface="Times New Roman" panose="02020603050405020304" pitchFamily="18" charset="0"/>
                    <a:cs typeface="Times New Roman" panose="02020603050405020304" pitchFamily="18" charset="0"/>
                  </a:rPr>
                  <a:t> (Right)</a:t>
                </a:r>
                <a:r>
                  <a:rPr lang="en-US" altLang="zh-CN" sz="2000" dirty="0">
                    <a:latin typeface="Times New Roman" panose="02020603050405020304" pitchFamily="18" charset="0"/>
                    <a:cs typeface="Times New Roman" panose="02020603050405020304" pitchFamily="18" charset="0"/>
                  </a:rPr>
                  <a:t>An illustration of the effect of </a:t>
                </a:r>
                <a14:m>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𝐿</m:t>
                        </m:r>
                      </m:e>
                      <m:sup>
                        <m:r>
                          <a:rPr lang="en-US" altLang="zh-CN" sz="2000" b="0" i="1" smtClean="0">
                            <a:latin typeface="Cambria Math" panose="02040503050406030204" pitchFamily="18" charset="0"/>
                            <a:cs typeface="Times New Roman" panose="02020603050405020304" pitchFamily="18" charset="0"/>
                          </a:rPr>
                          <m:t>2</m:t>
                        </m:r>
                      </m:sup>
                    </m:sSup>
                  </m:oMath>
                </a14:m>
                <a:r>
                  <a:rPr lang="en-US" altLang="zh-CN" sz="2000" dirty="0">
                    <a:latin typeface="Times New Roman" panose="02020603050405020304" pitchFamily="18" charset="0"/>
                    <a:cs typeface="Times New Roman" panose="02020603050405020304" pitchFamily="18" charset="0"/>
                  </a:rPr>
                  <a:t> regularization for comparison. The dashed circles indicate the contours of the </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𝐿</m:t>
                        </m:r>
                      </m:e>
                      <m:sup>
                        <m:r>
                          <a:rPr lang="en-US" altLang="zh-CN" sz="2000" i="1">
                            <a:latin typeface="Cambria Math" panose="02040503050406030204" pitchFamily="18" charset="0"/>
                            <a:cs typeface="Times New Roman" panose="02020603050405020304" pitchFamily="18" charset="0"/>
                          </a:rPr>
                          <m:t>2</m:t>
                        </m:r>
                      </m:sup>
                    </m:sSup>
                  </m:oMath>
                </a14:m>
                <a:r>
                  <a:rPr lang="en-US" altLang="zh-CN" sz="2000" dirty="0">
                    <a:latin typeface="Times New Roman" panose="02020603050405020304" pitchFamily="18" charset="0"/>
                    <a:cs typeface="Times New Roman" panose="02020603050405020304" pitchFamily="18" charset="0"/>
                  </a:rPr>
                  <a:t> penalty, which causes the minimum of the total cost to lie nearer the origin than the minimum of the unregularized cost.      </a:t>
                </a:r>
              </a:p>
              <a:p>
                <a:r>
                  <a:rPr lang="en-US" altLang="zh-CN" sz="2000" dirty="0">
                    <a:latin typeface="Times New Roman" panose="02020603050405020304" pitchFamily="18" charset="0"/>
                    <a:cs typeface="Times New Roman" panose="02020603050405020304" pitchFamily="18" charset="0"/>
                  </a:rPr>
                  <a:t>  </a:t>
                </a:r>
              </a:p>
            </p:txBody>
          </p:sp>
        </mc:Choice>
        <mc:Fallback xmlns="">
          <p:sp>
            <p:nvSpPr>
              <p:cNvPr id="7" name="文本框 6"/>
              <p:cNvSpPr txBox="1">
                <a:spLocks noRot="1" noChangeAspect="1" noMove="1" noResize="1" noEditPoints="1" noAdjustHandles="1" noChangeArrowheads="1" noChangeShapeType="1" noTextEdit="1"/>
              </p:cNvSpPr>
              <p:nvPr/>
            </p:nvSpPr>
            <p:spPr>
              <a:xfrm>
                <a:off x="1409157" y="4104977"/>
                <a:ext cx="9359265" cy="2554545"/>
              </a:xfrm>
              <a:prstGeom prst="rect">
                <a:avLst/>
              </a:prstGeom>
              <a:blipFill>
                <a:blip r:embed="rId4"/>
                <a:stretch>
                  <a:fillRect l="-651" t="-1193" r="-717"/>
                </a:stretch>
              </a:blipFill>
            </p:spPr>
            <p:txBody>
              <a:bodyPr/>
              <a:lstStyle/>
              <a:p>
                <a:r>
                  <a:rPr lang="zh-CN" alt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Early stopping is also useful because it reduces the computational cost </a:t>
            </a:r>
            <a:r>
              <a:rPr lang="en-US" altLang="zh-CN" sz="2600" dirty="0">
                <a:latin typeface="Times New Roman" panose="02020603050405020304" pitchFamily="18" charset="0"/>
                <a:cs typeface="Times New Roman" panose="02020603050405020304" pitchFamily="18" charset="0"/>
              </a:rPr>
              <a:t>of the training procedure. Besides the obvious reduction in cost due to limiting the number of training iterations, it also has the benefit of providing regularization without requiring the addition of penalty terms to the cost function or the computation of the gradients of such additional terms. </a:t>
            </a:r>
          </a:p>
          <a:p>
            <a:pPr marL="0" lvl="0" indent="0" algn="just">
              <a:lnSpc>
                <a:spcPct val="125000"/>
              </a:lnSpc>
              <a:spcBef>
                <a:spcPts val="0"/>
              </a:spcBef>
              <a:buClr>
                <a:srgbClr val="FF0000"/>
              </a:buClr>
              <a:buNone/>
            </a:pPr>
            <a:r>
              <a:rPr lang="en-US" altLang="zh-CN" sz="2600" b="1" dirty="0">
                <a:latin typeface="Times New Roman" panose="02020603050405020304" pitchFamily="18" charset="0"/>
                <a:cs typeface="Times New Roman" panose="02020603050405020304" pitchFamily="18" charset="0"/>
              </a:rPr>
              <a:t>How early stopping acts as a regularizer:</a:t>
            </a:r>
            <a:r>
              <a:rPr lang="en-US" altLang="zh-CN" sz="2600" dirty="0">
                <a:latin typeface="Times New Roman" panose="02020603050405020304" pitchFamily="18" charset="0"/>
                <a:cs typeface="Times New Roman" panose="02020603050405020304" pitchFamily="18" charset="0"/>
              </a:rPr>
              <a:t> So far we have stated that early stopping a regularization strategy, but we have supported this claim only by is showing learning curves where the validation set error has a U-shaped curve. What is the actual mechanism by which early stopping regularizes the model?</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custDataLst>
              <p:tags r:id="rId2"/>
            </p:custDataLst>
          </p:nvPr>
        </p:nvPicPr>
        <p:blipFill>
          <a:blip r:embed="rId5"/>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lvl="0">
                  <a:spcBef>
                    <a:spcPts val="0"/>
                  </a:spcBef>
                  <a:buClr>
                    <a:srgbClr val="FF0000"/>
                  </a:buClr>
                </a:pPr>
                <a:r>
                  <a:rPr lang="en-US" altLang="zh-CN" dirty="0">
                    <a:solidFill>
                      <a:srgbClr val="00FF00"/>
                    </a:solidFill>
                  </a:rPr>
                  <a:t>Bishop</a:t>
                </a:r>
                <a:r>
                  <a:rPr lang="en-US" altLang="zh-CN" dirty="0"/>
                  <a:t> (</a:t>
                </a:r>
                <a:r>
                  <a:rPr lang="en-US" altLang="zh-CN" dirty="0">
                    <a:solidFill>
                      <a:srgbClr val="00FF00"/>
                    </a:solidFill>
                  </a:rPr>
                  <a:t>1995a</a:t>
                </a:r>
                <a:r>
                  <a:rPr lang="en-US" altLang="zh-CN" dirty="0"/>
                  <a:t>) and </a:t>
                </a:r>
                <a:r>
                  <a:rPr lang="en-US" altLang="zh-CN" dirty="0" err="1">
                    <a:solidFill>
                      <a:srgbClr val="00FF00"/>
                    </a:solidFill>
                  </a:rPr>
                  <a:t>Sjöberg</a:t>
                </a:r>
                <a:r>
                  <a:rPr lang="en-US" altLang="zh-CN" dirty="0">
                    <a:solidFill>
                      <a:srgbClr val="00FF00"/>
                    </a:solidFill>
                  </a:rPr>
                  <a:t> and </a:t>
                </a:r>
                <a:r>
                  <a:rPr lang="en-US" altLang="zh-CN" dirty="0" err="1">
                    <a:solidFill>
                      <a:srgbClr val="00FF00"/>
                    </a:solidFill>
                  </a:rPr>
                  <a:t>Ljung</a:t>
                </a:r>
                <a:r>
                  <a:rPr lang="en-US" altLang="zh-CN" dirty="0">
                    <a:solidFill>
                      <a:srgbClr val="00FF00"/>
                    </a:solidFill>
                  </a:rPr>
                  <a:t> </a:t>
                </a:r>
                <a:r>
                  <a:rPr lang="en-US" altLang="zh-CN" dirty="0"/>
                  <a:t>(</a:t>
                </a:r>
                <a:r>
                  <a:rPr lang="en-US" altLang="zh-CN" dirty="0">
                    <a:solidFill>
                      <a:srgbClr val="00FF00"/>
                    </a:solidFill>
                  </a:rPr>
                  <a:t>1995</a:t>
                </a:r>
                <a:r>
                  <a:rPr lang="en-US" altLang="zh-CN" dirty="0"/>
                  <a:t>) argued that early stopping has the effect of </a:t>
                </a:r>
                <a:r>
                  <a:rPr lang="en-US" altLang="zh-CN" sz="2600" dirty="0">
                    <a:latin typeface="Times New Roman" panose="02020603050405020304" pitchFamily="18" charset="0"/>
                    <a:cs typeface="Times New Roman" panose="02020603050405020304" pitchFamily="18" charset="0"/>
                  </a:rPr>
                  <a:t>restricting the optimization procedure to a relatively small volume of parameter space in the neighborhood of the initial parameter value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rPr>
                          <m:t>𝜃</m:t>
                        </m:r>
                      </m:e>
                      <m:sub>
                        <m:r>
                          <a:rPr lang="en-US" altLang="zh-CN" sz="2600" b="0" i="1" smtClean="0">
                            <a:latin typeface="Cambria Math" panose="02040503050406030204" pitchFamily="18" charset="0"/>
                            <a:cs typeface="Times New Roman" panose="02020603050405020304" pitchFamily="18" charset="0"/>
                          </a:rPr>
                          <m:t>𝑜</m:t>
                        </m:r>
                      </m:sub>
                    </m:sSub>
                  </m:oMath>
                </a14:m>
                <a:r>
                  <a:rPr lang="en-US" altLang="zh-CN" sz="2600" dirty="0">
                    <a:latin typeface="Times New Roman" panose="02020603050405020304" pitchFamily="18" charset="0"/>
                    <a:cs typeface="Times New Roman" panose="02020603050405020304" pitchFamily="18" charset="0"/>
                  </a:rPr>
                  <a:t>. More specifically, imagine taking </a:t>
                </a:r>
                <a:r>
                  <a:rPr lang="en-US" altLang="zh-CN" sz="2600" i="1" dirty="0">
                    <a:latin typeface="Times New Roman" panose="02020603050405020304" pitchFamily="18" charset="0"/>
                    <a:cs typeface="Times New Roman" panose="02020603050405020304" pitchFamily="18" charset="0"/>
                    <a:sym typeface="+mn-ea"/>
                  </a:rPr>
                  <a:t>τ</a:t>
                </a:r>
                <a:r>
                  <a:rPr lang="en-US" altLang="zh-CN" dirty="0">
                    <a:sym typeface="+mn-ea"/>
                  </a:rPr>
                  <a:t> </a:t>
                </a:r>
                <a:r>
                  <a:rPr lang="en-US" altLang="zh-CN" sz="2600" dirty="0">
                    <a:latin typeface="Times New Roman" panose="02020603050405020304" pitchFamily="18" charset="0"/>
                    <a:cs typeface="Times New Roman" panose="02020603050405020304" pitchFamily="18" charset="0"/>
                  </a:rPr>
                  <a:t>optimization steps (corresponding to </a:t>
                </a:r>
                <a:r>
                  <a:rPr lang="en-US" altLang="zh-CN" sz="2600" i="1" dirty="0">
                    <a:latin typeface="Times New Roman" panose="02020603050405020304" pitchFamily="18" charset="0"/>
                    <a:cs typeface="Times New Roman" panose="02020603050405020304" pitchFamily="18" charset="0"/>
                  </a:rPr>
                  <a:t>τ</a:t>
                </a:r>
                <a:r>
                  <a:rPr lang="en-US" altLang="zh-CN" sz="2600" dirty="0">
                    <a:latin typeface="Times New Roman" panose="02020603050405020304" pitchFamily="18" charset="0"/>
                    <a:cs typeface="Times New Roman" panose="02020603050405020304" pitchFamily="18" charset="0"/>
                  </a:rPr>
                  <a:t> training iterations) and with learning rate </a:t>
                </a:r>
                <a14:m>
                  <m:oMath xmlns:m="http://schemas.openxmlformats.org/officeDocument/2006/math">
                    <m:r>
                      <a:rPr lang="zh-CN" altLang="en-US" sz="2600" i="1" smtClean="0">
                        <a:latin typeface="Cambria Math" panose="02040503050406030204" pitchFamily="18" charset="0"/>
                      </a:rPr>
                      <m:t>𝜖</m:t>
                    </m:r>
                  </m:oMath>
                </a14:m>
                <a:r>
                  <a:rPr lang="en-US" altLang="zh-CN" sz="2600" dirty="0">
                    <a:latin typeface="Times New Roman" panose="02020603050405020304" pitchFamily="18" charset="0"/>
                    <a:cs typeface="Times New Roman" panose="02020603050405020304" pitchFamily="18" charset="0"/>
                  </a:rPr>
                  <a:t>. We can view the product </a:t>
                </a:r>
                <a14:m>
                  <m:oMath xmlns:m="http://schemas.openxmlformats.org/officeDocument/2006/math">
                    <m:r>
                      <a:rPr lang="zh-CN" altLang="en-US" sz="2600" i="1" smtClean="0">
                        <a:latin typeface="Cambria Math" panose="02040503050406030204" pitchFamily="18" charset="0"/>
                      </a:rPr>
                      <m:t>𝜖𝜏</m:t>
                    </m:r>
                  </m:oMath>
                </a14:m>
                <a:r>
                  <a:rPr lang="en-US" altLang="zh-CN" sz="2600" dirty="0">
                    <a:latin typeface="Times New Roman" panose="02020603050405020304" pitchFamily="18" charset="0"/>
                    <a:cs typeface="Times New Roman" panose="02020603050405020304" pitchFamily="18" charset="0"/>
                  </a:rPr>
                  <a:t> as a measure of effective capacity. Assuming the gradient is bounded, restricting both the number of iterations and the learning rate limits the volume of parameter space reachable from. In this </a:t>
                </a:r>
                <a:r>
                  <a:rPr lang="zh-CN" altLang="en-US" sz="2600" dirty="0">
                    <a:latin typeface="Times New Roman" panose="02020603050405020304" pitchFamily="18" charset="0"/>
                    <a:cs typeface="Times New Roman" panose="02020603050405020304" pitchFamily="18" charset="0"/>
                  </a:rPr>
                  <a:t>sense</a:t>
                </a:r>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600" i="1" smtClean="0">
                        <a:latin typeface="Cambria Math" panose="02040503050406030204" pitchFamily="18" charset="0"/>
                      </a:rPr>
                      <m:t>𝜖𝜏</m:t>
                    </m:r>
                  </m:oMath>
                </a14:m>
                <a:r>
                  <a:rPr lang="zh-CN" altLang="en-US" sz="2600" dirty="0">
                    <a:latin typeface="Times New Roman" panose="02020603050405020304" pitchFamily="18" charset="0"/>
                    <a:cs typeface="Times New Roman" panose="02020603050405020304" pitchFamily="18" charset="0"/>
                  </a:rPr>
                  <a:t> behaves as if it were the reciprocal of the coefficient used for weight decay.</a:t>
                </a:r>
              </a:p>
              <a:p>
                <a:pPr lvl="0">
                  <a:spcBef>
                    <a:spcPts val="0"/>
                  </a:spcBef>
                  <a:buClr>
                    <a:srgbClr val="FF0000"/>
                  </a:buClr>
                </a:pPr>
                <a:r>
                  <a:rPr lang="zh-CN" altLang="en-US" sz="2600" dirty="0">
                    <a:latin typeface="Times New Roman" panose="02020603050405020304" pitchFamily="18" charset="0"/>
                    <a:cs typeface="Times New Roman" panose="02020603050405020304" pitchFamily="18" charset="0"/>
                  </a:rPr>
                  <a:t>　　Indeed, we can show how—in the case of a simple linear model with a quadratic error function and simple gradient descent—early stopping is equivalent </a:t>
                </a:r>
                <a:r>
                  <a:rPr lang="en-US" altLang="zh-CN" sz="2600" dirty="0">
                    <a:latin typeface="Times New Roman" panose="02020603050405020304" pitchFamily="18" charset="0"/>
                    <a:cs typeface="Times New Roman" panose="02020603050405020304" pitchFamily="18" charset="0"/>
                  </a:rPr>
                  <a:t>to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𝐿</m:t>
                        </m:r>
                      </m:e>
                      <m:sup>
                        <m:r>
                          <a:rPr lang="en-US" altLang="zh-CN" sz="2600" b="0" i="1" smtClean="0">
                            <a:latin typeface="Cambria Math" panose="02040503050406030204" pitchFamily="18" charset="0"/>
                            <a:cs typeface="Times New Roman" panose="02020603050405020304" pitchFamily="18" charset="0"/>
                          </a:rPr>
                          <m:t>2</m:t>
                        </m:r>
                      </m:sup>
                    </m:sSup>
                  </m:oMath>
                </a14:m>
                <a:r>
                  <a:rPr lang="en-US" altLang="zh-CN" dirty="0"/>
                  <a:t> regularization.</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6"/>
                <a:stretch>
                  <a:fillRect l="-855" r="-802"/>
                </a:stretch>
              </a:blipFill>
            </p:spPr>
            <p:txBody>
              <a:bodyPr/>
              <a:lstStyle/>
              <a:p>
                <a:r>
                  <a:rPr lang="zh-CN" altLang="en-US">
                    <a:noFill/>
                  </a:rPr>
                  <a:t> </a:t>
                </a:r>
              </a:p>
            </p:txBody>
          </p:sp>
        </mc:Fallback>
      </mc:AlternateContent>
      <p:sp>
        <p:nvSpPr>
          <p:cNvPr id="6" name="标题 1"/>
          <p:cNvSpPr>
            <a:spLocks noGrp="1"/>
          </p:cNvSpPr>
          <p:nvPr>
            <p:custDataLst>
              <p:tags r:id="rId3"/>
            </p:custDataLst>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graphicFrame>
        <p:nvGraphicFramePr>
          <p:cNvPr id="8" name="对象 7">
            <a:hlinkClick r:id="" action="ppaction://ole?verb=0"/>
          </p:cNvPr>
          <p:cNvGraphicFramePr>
            <a:graphicFrameLocks noChangeAspect="1"/>
          </p:cNvGraphicFramePr>
          <p:nvPr/>
        </p:nvGraphicFramePr>
        <p:xfrm>
          <a:off x="5421630" y="4796790"/>
          <a:ext cx="114300" cy="177165"/>
        </p:xfrm>
        <a:graphic>
          <a:graphicData uri="http://schemas.openxmlformats.org/presentationml/2006/ole">
            <mc:AlternateContent xmlns:mc="http://schemas.openxmlformats.org/markup-compatibility/2006">
              <mc:Choice xmlns:v="urn:schemas-microsoft-com:vml" Requires="v">
                <p:oleObj spid="_x0000_s139325" r:id="rId7" imgW="114300" imgH="177165" progId="Equation.KSEE3">
                  <p:embed/>
                </p:oleObj>
              </mc:Choice>
              <mc:Fallback>
                <p:oleObj r:id="rId7" imgW="114300" imgH="177165" progId="Equation.KSEE3">
                  <p:embed/>
                  <p:pic>
                    <p:nvPicPr>
                      <p:cNvPr id="8" name="对象 7">
                        <a:hlinkClick r:id="" action="ppaction://ole?verb=0"/>
                      </p:cNvPr>
                      <p:cNvPicPr/>
                      <p:nvPr/>
                    </p:nvPicPr>
                    <p:blipFill>
                      <a:blip r:embed="rId8"/>
                      <a:stretch>
                        <a:fillRect/>
                      </a:stretch>
                    </p:blipFill>
                    <p:spPr>
                      <a:xfrm>
                        <a:off x="5421630" y="4796790"/>
                        <a:ext cx="114300" cy="177165"/>
                      </a:xfrm>
                      <a:prstGeom prst="rect">
                        <a:avLst/>
                      </a:prstGeom>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order to compare with classical</a:t>
                </a:r>
                <a:r>
                  <a:rPr lang="zh-CN" altLang="en-US" dirty="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2</m:t>
                        </m:r>
                      </m:sup>
                    </m:sSup>
                  </m:oMath>
                </a14:m>
                <a:r>
                  <a:rPr lang="en-US" altLang="zh-CN" sz="2600" dirty="0">
                    <a:latin typeface="Times New Roman" panose="02020603050405020304" pitchFamily="18" charset="0"/>
                    <a:cs typeface="Times New Roman" panose="02020603050405020304" pitchFamily="18" charset="0"/>
                  </a:rPr>
                  <a:t> regularization, we examine a simple setting where the only parameters are linear weights  (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 We can model the cost function </a:t>
                </a:r>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with a quadratic approximation in the neighborhood of the empirically optimal value of the weights      </a:t>
                </a:r>
                <a:r>
                  <a:rPr lang="en-US" altLang="zh-CN" dirty="0"/>
                  <a:t>:</a:t>
                </a:r>
                <a:endParaRPr lang="zh-CN" altLang="en-US"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is the Hessian matrix of </a:t>
                </a:r>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with respect to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evaluated at   . Given the assumption that       is a minimum of </a:t>
                </a:r>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we know that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is positive semidefinite.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graphicFrame>
        <p:nvGraphicFramePr>
          <p:cNvPr id="10" name="对象 9">
            <a:hlinkClick r:id="" action="ppaction://ole?verb=0"/>
          </p:cNvPr>
          <p:cNvGraphicFramePr>
            <a:graphicFrameLocks noChangeAspect="1"/>
          </p:cNvGraphicFramePr>
          <p:nvPr/>
        </p:nvGraphicFramePr>
        <p:xfrm>
          <a:off x="5935116" y="2584201"/>
          <a:ext cx="405000" cy="432000"/>
        </p:xfrm>
        <a:graphic>
          <a:graphicData uri="http://schemas.openxmlformats.org/presentationml/2006/ole">
            <mc:AlternateContent xmlns:mc="http://schemas.openxmlformats.org/markup-compatibility/2006">
              <mc:Choice xmlns:v="urn:schemas-microsoft-com:vml" Requires="v">
                <p:oleObj spid="_x0000_s140467" r:id="rId5" imgW="190500" imgH="203200" progId="Equation.KSEE3">
                  <p:embed/>
                </p:oleObj>
              </mc:Choice>
              <mc:Fallback>
                <p:oleObj r:id="rId5" imgW="190500" imgH="203200" progId="Equation.KSEE3">
                  <p:embed/>
                  <p:pic>
                    <p:nvPicPr>
                      <p:cNvPr id="10" name="对象 9">
                        <a:hlinkClick r:id="" action="ppaction://ole?verb=0"/>
                      </p:cNvPr>
                      <p:cNvPicPr/>
                      <p:nvPr/>
                    </p:nvPicPr>
                    <p:blipFill>
                      <a:blip r:embed="rId6"/>
                      <a:stretch>
                        <a:fillRect/>
                      </a:stretch>
                    </p:blipFill>
                    <p:spPr>
                      <a:xfrm>
                        <a:off x="5935116" y="2584201"/>
                        <a:ext cx="405000" cy="432000"/>
                      </a:xfrm>
                      <a:prstGeom prst="rect">
                        <a:avLst/>
                      </a:prstGeom>
                    </p:spPr>
                  </p:pic>
                </p:oleObj>
              </mc:Fallback>
            </mc:AlternateContent>
          </a:graphicData>
        </a:graphic>
      </p:graphicFrame>
      <p:pic>
        <p:nvPicPr>
          <p:cNvPr id="7" name="图片 6"/>
          <p:cNvPicPr>
            <a:picLocks noChangeAspect="1"/>
          </p:cNvPicPr>
          <p:nvPr/>
        </p:nvPicPr>
        <p:blipFill>
          <a:blip r:embed="rId7"/>
          <a:stretch>
            <a:fillRect/>
          </a:stretch>
        </p:blipFill>
        <p:spPr>
          <a:xfrm>
            <a:off x="2347236" y="3092498"/>
            <a:ext cx="7985760" cy="810260"/>
          </a:xfrm>
          <a:prstGeom prst="rect">
            <a:avLst/>
          </a:prstGeom>
        </p:spPr>
      </p:pic>
      <p:graphicFrame>
        <p:nvGraphicFramePr>
          <p:cNvPr id="8" name="对象 7">
            <a:hlinkClick r:id="" action="ppaction://ole?verb=0"/>
          </p:cNvPr>
          <p:cNvGraphicFramePr>
            <a:graphicFrameLocks noChangeAspect="1"/>
          </p:cNvGraphicFramePr>
          <p:nvPr/>
        </p:nvGraphicFramePr>
        <p:xfrm>
          <a:off x="9819298" y="4083062"/>
          <a:ext cx="405000" cy="432000"/>
        </p:xfrm>
        <a:graphic>
          <a:graphicData uri="http://schemas.openxmlformats.org/presentationml/2006/ole">
            <mc:AlternateContent xmlns:mc="http://schemas.openxmlformats.org/markup-compatibility/2006">
              <mc:Choice xmlns:v="urn:schemas-microsoft-com:vml" Requires="v">
                <p:oleObj spid="_x0000_s140468" r:id="rId8" imgW="190500" imgH="203200" progId="Equation.KSEE3">
                  <p:embed/>
                </p:oleObj>
              </mc:Choice>
              <mc:Fallback>
                <p:oleObj r:id="rId8" imgW="190500" imgH="203200" progId="Equation.KSEE3">
                  <p:embed/>
                  <p:pic>
                    <p:nvPicPr>
                      <p:cNvPr id="8" name="对象 7">
                        <a:hlinkClick r:id="" action="ppaction://ole?verb=0"/>
                      </p:cNvPr>
                      <p:cNvPicPr/>
                      <p:nvPr/>
                    </p:nvPicPr>
                    <p:blipFill>
                      <a:blip r:embed="rId6"/>
                      <a:stretch>
                        <a:fillRect/>
                      </a:stretch>
                    </p:blipFill>
                    <p:spPr>
                      <a:xfrm>
                        <a:off x="9819298" y="4083062"/>
                        <a:ext cx="405000" cy="432000"/>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2677043" y="4587078"/>
          <a:ext cx="405000" cy="432000"/>
        </p:xfrm>
        <a:graphic>
          <a:graphicData uri="http://schemas.openxmlformats.org/presentationml/2006/ole">
            <mc:AlternateContent xmlns:mc="http://schemas.openxmlformats.org/markup-compatibility/2006">
              <mc:Choice xmlns:v="urn:schemas-microsoft-com:vml" Requires="v">
                <p:oleObj spid="_x0000_s140469" r:id="rId9" imgW="190500" imgH="203200" progId="Equation.KSEE3">
                  <p:embed/>
                </p:oleObj>
              </mc:Choice>
              <mc:Fallback>
                <p:oleObj r:id="rId9" imgW="190500" imgH="203200" progId="Equation.KSEE3">
                  <p:embed/>
                  <p:pic>
                    <p:nvPicPr>
                      <p:cNvPr id="11" name="对象 10">
                        <a:hlinkClick r:id="" action="ppaction://ole?verb=0"/>
                      </p:cNvPr>
                      <p:cNvPicPr/>
                      <p:nvPr/>
                    </p:nvPicPr>
                    <p:blipFill>
                      <a:blip r:embed="rId6"/>
                      <a:stretch>
                        <a:fillRect/>
                      </a:stretch>
                    </p:blipFill>
                    <p:spPr>
                      <a:xfrm>
                        <a:off x="2677043" y="4587078"/>
                        <a:ext cx="405000" cy="432000"/>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Huijin</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7.1 Parameter Norm Penalties</a:t>
            </a:r>
            <a:endParaRPr lang="zh-CN" altLang="en-US" sz="3600" dirty="0"/>
          </a:p>
        </p:txBody>
      </p:sp>
      <p:sp>
        <p:nvSpPr>
          <p:cNvPr id="9" name="文本框 8">
            <a:extLst>
              <a:ext uri="{FF2B5EF4-FFF2-40B4-BE49-F238E27FC236}">
                <a16:creationId xmlns:a16="http://schemas.microsoft.com/office/drawing/2014/main" id="{7A8A3CBC-DB8C-4E67-A3A7-629FFC80A1AA}"/>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549722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Under a local Taylor series approximation, the gradient is given by:</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are going to study the trajectory followed by the parameter vector during training. For simplicity, let us set the initial parameter vector to the origin, </a:t>
            </a:r>
            <a:r>
              <a:rPr lang="en-US" altLang="zh-CN" sz="2600" baseline="30000" dirty="0">
                <a:solidFill>
                  <a:srgbClr val="FF0000"/>
                </a:solidFill>
                <a:uFillTx/>
                <a:latin typeface="Times New Roman" panose="02020603050405020304" pitchFamily="18" charset="0"/>
                <a:cs typeface="Times New Roman" panose="02020603050405020304" pitchFamily="18" charset="0"/>
              </a:rPr>
              <a:t>3</a:t>
            </a:r>
            <a:r>
              <a:rPr lang="en-US" altLang="zh-CN" sz="2600" dirty="0">
                <a:latin typeface="Times New Roman" panose="02020603050405020304" pitchFamily="18" charset="0"/>
                <a:cs typeface="Times New Roman" panose="02020603050405020304" pitchFamily="18" charset="0"/>
              </a:rPr>
              <a:t> that is              . Let us suppose that we update the parameters via gradient descent:</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pic>
        <p:nvPicPr>
          <p:cNvPr id="2" name="图片 1"/>
          <p:cNvPicPr>
            <a:picLocks noChangeAspect="1"/>
          </p:cNvPicPr>
          <p:nvPr/>
        </p:nvPicPr>
        <p:blipFill>
          <a:blip r:embed="rId4"/>
          <a:stretch>
            <a:fillRect/>
          </a:stretch>
        </p:blipFill>
        <p:spPr>
          <a:xfrm>
            <a:off x="3279775" y="1873250"/>
            <a:ext cx="8267065" cy="677545"/>
          </a:xfrm>
          <a:prstGeom prst="rect">
            <a:avLst/>
          </a:prstGeom>
        </p:spPr>
      </p:pic>
      <p:graphicFrame>
        <p:nvGraphicFramePr>
          <p:cNvPr id="5" name="对象 4">
            <a:hlinkClick r:id="" action="ppaction://ole?verb=0"/>
          </p:cNvPr>
          <p:cNvGraphicFramePr>
            <a:graphicFrameLocks noChangeAspect="1"/>
          </p:cNvGraphicFramePr>
          <p:nvPr/>
        </p:nvGraphicFramePr>
        <p:xfrm>
          <a:off x="837565" y="3596958"/>
          <a:ext cx="1080000" cy="432000"/>
        </p:xfrm>
        <a:graphic>
          <a:graphicData uri="http://schemas.openxmlformats.org/presentationml/2006/ole">
            <mc:AlternateContent xmlns:mc="http://schemas.openxmlformats.org/markup-compatibility/2006">
              <mc:Choice xmlns:v="urn:schemas-microsoft-com:vml" Requires="v">
                <p:oleObj spid="_x0000_s141373" r:id="rId5" imgW="508000" imgH="203200" progId="Equation.KSEE3">
                  <p:embed/>
                </p:oleObj>
              </mc:Choice>
              <mc:Fallback>
                <p:oleObj r:id="rId5" imgW="508000" imgH="203200" progId="Equation.KSEE3">
                  <p:embed/>
                  <p:pic>
                    <p:nvPicPr>
                      <p:cNvPr id="5" name="对象 4">
                        <a:hlinkClick r:id="" action="ppaction://ole?verb=0"/>
                      </p:cNvPr>
                      <p:cNvPicPr/>
                      <p:nvPr/>
                    </p:nvPicPr>
                    <p:blipFill>
                      <a:blip r:embed="rId6"/>
                      <a:stretch>
                        <a:fillRect/>
                      </a:stretch>
                    </p:blipFill>
                    <p:spPr>
                      <a:xfrm>
                        <a:off x="837565" y="3596958"/>
                        <a:ext cx="1080000" cy="432000"/>
                      </a:xfrm>
                      <a:prstGeom prst="rect">
                        <a:avLst/>
                      </a:prstGeom>
                    </p:spPr>
                  </p:pic>
                </p:oleObj>
              </mc:Fallback>
            </mc:AlternateContent>
          </a:graphicData>
        </a:graphic>
      </p:graphicFrame>
      <p:pic>
        <p:nvPicPr>
          <p:cNvPr id="7" name="图片 6"/>
          <p:cNvPicPr>
            <a:picLocks noChangeAspect="1"/>
          </p:cNvPicPr>
          <p:nvPr/>
        </p:nvPicPr>
        <p:blipFill>
          <a:blip r:embed="rId7"/>
          <a:stretch>
            <a:fillRect/>
          </a:stretch>
        </p:blipFill>
        <p:spPr>
          <a:xfrm>
            <a:off x="2818130" y="4349750"/>
            <a:ext cx="8799830" cy="166878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Let us now rewrite this expression in the space of the eigenvectors of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 exploiting</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eigendecomposition of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               , where      is a diagonal matrix and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is an orthonormal basis of eigenvectors.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Assuming that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𝑤</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0</m:t>
                        </m:r>
                        <m:r>
                          <a:rPr lang="en-US" altLang="zh-CN" sz="2600" b="0" i="1" smtClean="0">
                            <a:latin typeface="Cambria Math" panose="02040503050406030204" pitchFamily="18" charset="0"/>
                            <a:cs typeface="Times New Roman" panose="02020603050405020304" pitchFamily="18" charset="0"/>
                          </a:rPr>
                          <m:t>)</m:t>
                        </m:r>
                      </m:sup>
                    </m:s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and that </a:t>
                </a:r>
                <a14:m>
                  <m:oMath xmlns:m="http://schemas.openxmlformats.org/officeDocument/2006/math">
                    <m:r>
                      <a:rPr lang="zh-CN" altLang="en-US" sz="2600" i="1" smtClean="0">
                        <a:latin typeface="Cambria Math" panose="02040503050406030204" pitchFamily="18" charset="0"/>
                      </a:rPr>
                      <m:t>𝜖</m:t>
                    </m:r>
                  </m:oMath>
                </a14:m>
                <a:r>
                  <a:rPr lang="en-US" altLang="zh-CN" sz="2600" dirty="0">
                    <a:latin typeface="Times New Roman" panose="02020603050405020304" pitchFamily="18" charset="0"/>
                    <a:cs typeface="Times New Roman" panose="02020603050405020304" pitchFamily="18" charset="0"/>
                  </a:rPr>
                  <a:t> is chosen to be small enough to guarantee</a:t>
                </a:r>
                <a14:m>
                  <m:oMath xmlns:m="http://schemas.openxmlformats.org/officeDocument/2006/math">
                    <m:d>
                      <m:dPr>
                        <m:begChr m:val="|"/>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1</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rPr>
                          <m:t>𝜖</m:t>
                        </m:r>
                        <m:sSub>
                          <m:sSubPr>
                            <m:ctrlPr>
                              <a:rPr lang="en-US" altLang="zh-CN" sz="2600" b="0" i="1" smtClean="0">
                                <a:latin typeface="Cambria Math" panose="02040503050406030204" pitchFamily="18" charset="0"/>
                              </a:rPr>
                            </m:ctrlPr>
                          </m:sSubPr>
                          <m:e>
                            <m:r>
                              <a:rPr lang="zh-CN" altLang="en-US" sz="2600" b="0" i="1" smtClean="0">
                                <a:latin typeface="Cambria Math" panose="02040503050406030204" pitchFamily="18" charset="0"/>
                              </a:rPr>
                              <m:t>𝜆</m:t>
                            </m:r>
                          </m:e>
                          <m:sub>
                            <m:r>
                              <a:rPr lang="en-US" altLang="zh-CN" sz="2600" b="0" i="1" smtClean="0">
                                <a:latin typeface="Cambria Math" panose="02040503050406030204" pitchFamily="18" charset="0"/>
                              </a:rPr>
                              <m:t>𝑖</m:t>
                            </m:r>
                          </m:sub>
                        </m:sSub>
                      </m:e>
                    </m:d>
                    <m:r>
                      <a:rPr lang="en-US" altLang="zh-CN" sz="2600" b="0" i="1" smtClean="0">
                        <a:latin typeface="Cambria Math" panose="02040503050406030204" pitchFamily="18" charset="0"/>
                      </a:rPr>
                      <m:t>&lt;</m:t>
                    </m:r>
                    <m:r>
                      <a:rPr lang="en-US" altLang="zh-CN" sz="2600" b="0" i="1" smtClean="0">
                        <a:latin typeface="Cambria Math" panose="02040503050406030204" pitchFamily="18" charset="0"/>
                      </a:rPr>
                      <m:t>1</m:t>
                    </m:r>
                  </m:oMath>
                </a14:m>
                <a:r>
                  <a:rPr lang="en-US" altLang="zh-CN" sz="2600" dirty="0">
                    <a:latin typeface="Times New Roman" panose="02020603050405020304" pitchFamily="18" charset="0"/>
                    <a:cs typeface="Times New Roman" panose="02020603050405020304" pitchFamily="18" charset="0"/>
                  </a:rPr>
                  <a:t>, the parameter trajectory during training after </a:t>
                </a:r>
                <a:r>
                  <a:rPr lang="en-US" altLang="zh-CN" sz="2600" i="1" dirty="0">
                    <a:latin typeface="Times New Roman" panose="02020603050405020304" pitchFamily="18" charset="0"/>
                    <a:cs typeface="Times New Roman" panose="02020603050405020304" pitchFamily="18" charset="0"/>
                  </a:rPr>
                  <a:t>τ</a:t>
                </a:r>
                <a:r>
                  <a:rPr lang="en-US" altLang="zh-CN" sz="2600" dirty="0">
                    <a:latin typeface="Times New Roman" panose="02020603050405020304" pitchFamily="18" charset="0"/>
                    <a:cs typeface="Times New Roman" panose="02020603050405020304" pitchFamily="18" charset="0"/>
                  </a:rPr>
                  <a:t> parameter updates is as follows: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graphicFrame>
        <p:nvGraphicFramePr>
          <p:cNvPr id="8" name="对象 7">
            <a:hlinkClick r:id="" action="ppaction://ole?verb=0"/>
          </p:cNvPr>
          <p:cNvGraphicFramePr>
            <a:graphicFrameLocks noChangeAspect="1"/>
          </p:cNvGraphicFramePr>
          <p:nvPr/>
        </p:nvGraphicFramePr>
        <p:xfrm>
          <a:off x="5159375" y="1543685"/>
          <a:ext cx="1176340" cy="540000"/>
        </p:xfrm>
        <a:graphic>
          <a:graphicData uri="http://schemas.openxmlformats.org/presentationml/2006/ole">
            <mc:AlternateContent xmlns:mc="http://schemas.openxmlformats.org/markup-compatibility/2006">
              <mc:Choice xmlns:v="urn:schemas-microsoft-com:vml" Requires="v">
                <p:oleObj spid="_x0000_s142515" r:id="rId5" imgW="469900" imgH="215900" progId="Equation.KSEE3">
                  <p:embed/>
                </p:oleObj>
              </mc:Choice>
              <mc:Fallback>
                <p:oleObj r:id="rId5" imgW="469900" imgH="215900" progId="Equation.KSEE3">
                  <p:embed/>
                  <p:pic>
                    <p:nvPicPr>
                      <p:cNvPr id="8" name="对象 7">
                        <a:hlinkClick r:id="" action="ppaction://ole?verb=0"/>
                      </p:cNvPr>
                      <p:cNvPicPr/>
                      <p:nvPr/>
                    </p:nvPicPr>
                    <p:blipFill>
                      <a:blip r:embed="rId6"/>
                      <a:stretch>
                        <a:fillRect/>
                      </a:stretch>
                    </p:blipFill>
                    <p:spPr>
                      <a:xfrm>
                        <a:off x="5159375" y="1543685"/>
                        <a:ext cx="1176340" cy="54000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7381083" y="1622550"/>
          <a:ext cx="381635" cy="412750"/>
        </p:xfrm>
        <a:graphic>
          <a:graphicData uri="http://schemas.openxmlformats.org/presentationml/2006/ole">
            <mc:AlternateContent xmlns:mc="http://schemas.openxmlformats.org/markup-compatibility/2006">
              <mc:Choice xmlns:v="urn:schemas-microsoft-com:vml" Requires="v">
                <p:oleObj spid="_x0000_s142516" r:id="rId7" imgW="152400" imgH="165100" progId="Equation.KSEE3">
                  <p:embed/>
                </p:oleObj>
              </mc:Choice>
              <mc:Fallback>
                <p:oleObj r:id="rId7" imgW="152400" imgH="165100" progId="Equation.KSEE3">
                  <p:embed/>
                  <p:pic>
                    <p:nvPicPr>
                      <p:cNvPr id="9" name="对象 8">
                        <a:hlinkClick r:id="" action="ppaction://ole?verb=0"/>
                      </p:cNvPr>
                      <p:cNvPicPr/>
                      <p:nvPr/>
                    </p:nvPicPr>
                    <p:blipFill>
                      <a:blip r:embed="rId8"/>
                      <a:stretch>
                        <a:fillRect/>
                      </a:stretch>
                    </p:blipFill>
                    <p:spPr>
                      <a:xfrm>
                        <a:off x="7381083" y="1622550"/>
                        <a:ext cx="381635" cy="412750"/>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1054875" y="1622550"/>
          <a:ext cx="414020" cy="476250"/>
        </p:xfrm>
        <a:graphic>
          <a:graphicData uri="http://schemas.openxmlformats.org/presentationml/2006/ole">
            <mc:AlternateContent xmlns:mc="http://schemas.openxmlformats.org/markup-compatibility/2006">
              <mc:Choice xmlns:v="urn:schemas-microsoft-com:vml" Requires="v">
                <p:oleObj spid="_x0000_s142517" r:id="rId9" imgW="165100" imgH="190500" progId="Equation.KSEE3">
                  <p:embed/>
                </p:oleObj>
              </mc:Choice>
              <mc:Fallback>
                <p:oleObj r:id="rId9" imgW="165100" imgH="190500" progId="Equation.KSEE3">
                  <p:embed/>
                  <p:pic>
                    <p:nvPicPr>
                      <p:cNvPr id="10" name="对象 9">
                        <a:hlinkClick r:id="" action="ppaction://ole?verb=0"/>
                      </p:cNvPr>
                      <p:cNvPicPr/>
                      <p:nvPr/>
                    </p:nvPicPr>
                    <p:blipFill>
                      <a:blip r:embed="rId10"/>
                      <a:stretch>
                        <a:fillRect/>
                      </a:stretch>
                    </p:blipFill>
                    <p:spPr>
                      <a:xfrm>
                        <a:off x="11054875" y="1622550"/>
                        <a:ext cx="414020" cy="476250"/>
                      </a:xfrm>
                      <a:prstGeom prst="rect">
                        <a:avLst/>
                      </a:prstGeom>
                    </p:spPr>
                  </p:pic>
                </p:oleObj>
              </mc:Fallback>
            </mc:AlternateContent>
          </a:graphicData>
        </a:graphic>
      </p:graphicFrame>
      <p:pic>
        <p:nvPicPr>
          <p:cNvPr id="12" name="图片 11"/>
          <p:cNvPicPr>
            <a:picLocks noChangeAspect="1"/>
          </p:cNvPicPr>
          <p:nvPr/>
        </p:nvPicPr>
        <p:blipFill>
          <a:blip r:embed="rId11"/>
          <a:stretch>
            <a:fillRect/>
          </a:stretch>
        </p:blipFill>
        <p:spPr>
          <a:xfrm>
            <a:off x="2537460" y="2875280"/>
            <a:ext cx="9030970" cy="1061720"/>
          </a:xfrm>
          <a:prstGeom prst="rect">
            <a:avLst/>
          </a:prstGeom>
        </p:spPr>
      </p:pic>
      <p:pic>
        <p:nvPicPr>
          <p:cNvPr id="17" name="图片 16"/>
          <p:cNvPicPr>
            <a:picLocks noChangeAspect="1"/>
          </p:cNvPicPr>
          <p:nvPr/>
        </p:nvPicPr>
        <p:blipFill>
          <a:blip r:embed="rId12"/>
          <a:stretch>
            <a:fillRect/>
          </a:stretch>
        </p:blipFill>
        <p:spPr>
          <a:xfrm>
            <a:off x="2842476" y="5615826"/>
            <a:ext cx="7768590" cy="65595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Now, the expression for           in Eq. </a:t>
                </a:r>
                <a:r>
                  <a:rPr lang="en-US" altLang="zh-CN" sz="2600" dirty="0">
                    <a:solidFill>
                      <a:srgbClr val="FF0000"/>
                    </a:solidFill>
                    <a:latin typeface="Times New Roman" panose="02020603050405020304" pitchFamily="18" charset="0"/>
                    <a:cs typeface="Times New Roman" panose="02020603050405020304" pitchFamily="18" charset="0"/>
                    <a:sym typeface="+mn-ea"/>
                  </a:rPr>
                  <a:t>7.13</a:t>
                </a:r>
                <a:r>
                  <a:rPr lang="en-US" altLang="zh-CN" sz="2600" dirty="0">
                    <a:latin typeface="Times New Roman" panose="02020603050405020304" pitchFamily="18" charset="0"/>
                    <a:cs typeface="Times New Roman" panose="02020603050405020304" pitchFamily="18" charset="0"/>
                  </a:rPr>
                  <a:t> for       regularization can be rearranged as: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Comparing Eq. </a:t>
                </a:r>
                <a:r>
                  <a:rPr lang="en-US" altLang="zh-CN" sz="2600" dirty="0">
                    <a:solidFill>
                      <a:srgbClr val="FF0000"/>
                    </a:solidFill>
                    <a:latin typeface="Times New Roman" panose="02020603050405020304" pitchFamily="18" charset="0"/>
                    <a:cs typeface="Times New Roman" panose="02020603050405020304" pitchFamily="18" charset="0"/>
                  </a:rPr>
                  <a:t>7.40</a:t>
                </a:r>
                <a:r>
                  <a:rPr lang="en-US" altLang="zh-CN" sz="2600" dirty="0">
                    <a:latin typeface="Times New Roman" panose="02020603050405020304" pitchFamily="18" charset="0"/>
                    <a:cs typeface="Times New Roman" panose="02020603050405020304" pitchFamily="18" charset="0"/>
                  </a:rPr>
                  <a:t> and Eq. </a:t>
                </a:r>
                <a:r>
                  <a:rPr lang="en-US" altLang="zh-CN" sz="2600" dirty="0">
                    <a:solidFill>
                      <a:srgbClr val="FF0000"/>
                    </a:solidFill>
                    <a:latin typeface="Times New Roman" panose="02020603050405020304" pitchFamily="18" charset="0"/>
                    <a:cs typeface="Times New Roman" panose="02020603050405020304" pitchFamily="18" charset="0"/>
                  </a:rPr>
                  <a:t>7.42</a:t>
                </a:r>
                <a:r>
                  <a:rPr lang="en-US" altLang="zh-CN" sz="2600" dirty="0">
                    <a:latin typeface="Times New Roman" panose="02020603050405020304" pitchFamily="18" charset="0"/>
                    <a:cs typeface="Times New Roman" panose="02020603050405020304" pitchFamily="18" charset="0"/>
                  </a:rPr>
                  <a:t>, we see that if the hyperparameters </a:t>
                </a:r>
                <a14:m>
                  <m:oMath xmlns:m="http://schemas.openxmlformats.org/officeDocument/2006/math">
                    <m:r>
                      <a:rPr lang="zh-CN" altLang="en-US" sz="2600" i="1" smtClean="0">
                        <a:latin typeface="Cambria Math" panose="02040503050406030204" pitchFamily="18" charset="0"/>
                      </a:rPr>
                      <m:t>𝜖</m:t>
                    </m:r>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600" i="1" smtClean="0">
                        <a:latin typeface="Cambria Math" panose="02040503050406030204" pitchFamily="18" charset="0"/>
                      </a:rPr>
                      <m:t>𝛼</m:t>
                    </m:r>
                  </m:oMath>
                </a14:m>
                <a:r>
                  <a:rPr lang="en-US" altLang="zh-CN" sz="2600" dirty="0">
                    <a:latin typeface="Times New Roman" panose="02020603050405020304" pitchFamily="18" charset="0"/>
                    <a:cs typeface="Times New Roman" panose="02020603050405020304" pitchFamily="18" charset="0"/>
                  </a:rPr>
                  <a:t> and </a:t>
                </a:r>
                <a:r>
                  <a:rPr lang="en-US" altLang="zh-CN" sz="2600" i="1" dirty="0">
                    <a:latin typeface="Times New Roman" panose="02020603050405020304" pitchFamily="18" charset="0"/>
                    <a:cs typeface="Times New Roman" panose="02020603050405020304" pitchFamily="18" charset="0"/>
                  </a:rPr>
                  <a:t>τ</a:t>
                </a:r>
                <a:r>
                  <a:rPr lang="en-US" altLang="zh-CN" sz="2600" dirty="0">
                    <a:latin typeface="Times New Roman" panose="02020603050405020304" pitchFamily="18" charset="0"/>
                    <a:cs typeface="Times New Roman" panose="02020603050405020304" pitchFamily="18" charset="0"/>
                  </a:rPr>
                  <a:t> are chosen such that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3"/>
                <a:stretch>
                  <a:fillRect l="-962" r="-1817"/>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graphicFrame>
        <p:nvGraphicFramePr>
          <p:cNvPr id="2" name="对象 1">
            <a:hlinkClick r:id="" action="ppaction://ole?verb=0"/>
          </p:cNvPr>
          <p:cNvGraphicFramePr>
            <a:graphicFrameLocks noChangeAspect="1"/>
          </p:cNvGraphicFramePr>
          <p:nvPr/>
        </p:nvGraphicFramePr>
        <p:xfrm>
          <a:off x="3721100" y="1103948"/>
          <a:ext cx="743294" cy="468000"/>
        </p:xfrm>
        <a:graphic>
          <a:graphicData uri="http://schemas.openxmlformats.org/presentationml/2006/ole">
            <mc:AlternateContent xmlns:mc="http://schemas.openxmlformats.org/markup-compatibility/2006">
              <mc:Choice xmlns:v="urn:schemas-microsoft-com:vml" Requires="v">
                <p:oleObj spid="_x0000_s143480" r:id="rId5" imgW="342900" imgH="215900" progId="Equation.KSEE3">
                  <p:embed/>
                </p:oleObj>
              </mc:Choice>
              <mc:Fallback>
                <p:oleObj r:id="rId5" imgW="342900" imgH="215900" progId="Equation.KSEE3">
                  <p:embed/>
                  <p:pic>
                    <p:nvPicPr>
                      <p:cNvPr id="2" name="对象 1">
                        <a:hlinkClick r:id="" action="ppaction://ole?verb=0"/>
                      </p:cNvPr>
                      <p:cNvPicPr/>
                      <p:nvPr/>
                    </p:nvPicPr>
                    <p:blipFill>
                      <a:blip r:embed="rId6"/>
                      <a:stretch>
                        <a:fillRect/>
                      </a:stretch>
                    </p:blipFill>
                    <p:spPr>
                      <a:xfrm>
                        <a:off x="3721100" y="1103948"/>
                        <a:ext cx="743294" cy="4680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628913" y="1107873"/>
          <a:ext cx="401760" cy="432000"/>
        </p:xfrm>
        <a:graphic>
          <a:graphicData uri="http://schemas.openxmlformats.org/presentationml/2006/ole">
            <mc:AlternateContent xmlns:mc="http://schemas.openxmlformats.org/markup-compatibility/2006">
              <mc:Choice xmlns:v="urn:schemas-microsoft-com:vml" Requires="v">
                <p:oleObj spid="_x0000_s143481" r:id="rId7" imgW="177165" imgH="190500" progId="Equation.KSEE3">
                  <p:embed/>
                </p:oleObj>
              </mc:Choice>
              <mc:Fallback>
                <p:oleObj r:id="rId7" imgW="177165" imgH="190500" progId="Equation.KSEE3">
                  <p:embed/>
                  <p:pic>
                    <p:nvPicPr>
                      <p:cNvPr id="5" name="对象 4">
                        <a:hlinkClick r:id="" action="ppaction://ole?verb=0"/>
                      </p:cNvPr>
                      <p:cNvPicPr/>
                      <p:nvPr/>
                    </p:nvPicPr>
                    <p:blipFill>
                      <a:blip r:embed="rId8"/>
                      <a:stretch>
                        <a:fillRect/>
                      </a:stretch>
                    </p:blipFill>
                    <p:spPr>
                      <a:xfrm>
                        <a:off x="6628913" y="1107873"/>
                        <a:ext cx="401760" cy="432000"/>
                      </a:xfrm>
                      <a:prstGeom prst="rect">
                        <a:avLst/>
                      </a:prstGeom>
                    </p:spPr>
                  </p:pic>
                </p:oleObj>
              </mc:Fallback>
            </mc:AlternateContent>
          </a:graphicData>
        </a:graphic>
      </p:graphicFrame>
      <p:pic>
        <p:nvPicPr>
          <p:cNvPr id="8" name="图片 7"/>
          <p:cNvPicPr>
            <a:picLocks noChangeAspect="1"/>
          </p:cNvPicPr>
          <p:nvPr/>
        </p:nvPicPr>
        <p:blipFill>
          <a:blip r:embed="rId9"/>
          <a:stretch>
            <a:fillRect/>
          </a:stretch>
        </p:blipFill>
        <p:spPr>
          <a:xfrm>
            <a:off x="3034030" y="1884318"/>
            <a:ext cx="8319770" cy="614680"/>
          </a:xfrm>
          <a:prstGeom prst="rect">
            <a:avLst/>
          </a:prstGeom>
        </p:spPr>
      </p:pic>
      <p:pic>
        <p:nvPicPr>
          <p:cNvPr id="9" name="图片 8"/>
          <p:cNvPicPr>
            <a:picLocks noChangeAspect="1"/>
          </p:cNvPicPr>
          <p:nvPr/>
        </p:nvPicPr>
        <p:blipFill>
          <a:blip r:embed="rId10"/>
          <a:stretch>
            <a:fillRect/>
          </a:stretch>
        </p:blipFill>
        <p:spPr>
          <a:xfrm>
            <a:off x="3161665" y="2791777"/>
            <a:ext cx="8192135" cy="532765"/>
          </a:xfrm>
          <a:prstGeom prst="rect">
            <a:avLst/>
          </a:prstGeom>
        </p:spPr>
      </p:pic>
      <p:pic>
        <p:nvPicPr>
          <p:cNvPr id="12" name="图片 11"/>
          <p:cNvPicPr>
            <a:picLocks noChangeAspect="1"/>
          </p:cNvPicPr>
          <p:nvPr/>
        </p:nvPicPr>
        <p:blipFill>
          <a:blip r:embed="rId11"/>
          <a:stretch>
            <a:fillRect/>
          </a:stretch>
        </p:blipFill>
        <p:spPr>
          <a:xfrm>
            <a:off x="3161665" y="4935114"/>
            <a:ext cx="8051165" cy="56578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then      regularization and early stopping can be seen to be equivalent (at least under the quadratic approximation of the objective function). Going even further, by taking logarithms and using the series expansion for log (1+ </a:t>
                </a:r>
                <a:r>
                  <a:rPr lang="en-US" altLang="zh-CN" sz="2600"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we can conclude that if all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rPr>
                          <m:t>𝜆</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are small (that is, </a:t>
                </a:r>
                <a14:m>
                  <m:oMath xmlns:m="http://schemas.openxmlformats.org/officeDocument/2006/math">
                    <m:r>
                      <a:rPr lang="en-US" altLang="zh-CN" sz="2600" i="1" smtClean="0">
                        <a:latin typeface="Cambria Math" panose="02040503050406030204" pitchFamily="18" charset="0"/>
                      </a:rPr>
                      <m:t>𝜖</m:t>
                    </m:r>
                    <m:sSub>
                      <m:sSubPr>
                        <m:ctrlPr>
                          <a:rPr lang="en-US" altLang="zh-CN" sz="2600" i="1" smtClean="0">
                            <a:latin typeface="Cambria Math" panose="02040503050406030204" pitchFamily="18" charset="0"/>
                          </a:rPr>
                        </m:ctrlPr>
                      </m:sSubPr>
                      <m:e>
                        <m:r>
                          <a:rPr lang="en-US" altLang="zh-CN" sz="2600" i="1" smtClean="0">
                            <a:latin typeface="Cambria Math" panose="02040503050406030204" pitchFamily="18" charset="0"/>
                          </a:rPr>
                          <m:t>𝜆</m:t>
                        </m:r>
                      </m:e>
                      <m:sub>
                        <m:r>
                          <a:rPr lang="en-US" altLang="zh-CN" sz="2600" i="1" smtClean="0">
                            <a:latin typeface="Cambria Math" panose="02040503050406030204" pitchFamily="18" charset="0"/>
                          </a:rPr>
                          <m:t>𝑖</m:t>
                        </m:r>
                      </m:sub>
                    </m:sSub>
                    <m:r>
                      <a:rPr lang="en-US" altLang="zh-CN" sz="2600" i="1" smtClean="0">
                        <a:latin typeface="Cambria Math" panose="02040503050406030204" pitchFamily="18" charset="0"/>
                      </a:rPr>
                      <m:t>≪</m:t>
                    </m:r>
                    <m:r>
                      <a:rPr lang="en-US" altLang="zh-CN" sz="2600" i="1" smtClean="0">
                        <a:latin typeface="Cambria Math" panose="02040503050406030204" pitchFamily="18" charset="0"/>
                      </a:rPr>
                      <m:t>1</m:t>
                    </m:r>
                    <m:r>
                      <a:rPr lang="en-US" altLang="zh-CN" sz="2600" b="0" i="1" smtClean="0">
                        <a:latin typeface="Cambria Math" panose="02040503050406030204" pitchFamily="18" charset="0"/>
                      </a:rPr>
                      <m:t> </m:t>
                    </m:r>
                  </m:oMath>
                </a14:m>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f>
                      <m:fPr>
                        <m:type m:val="lin"/>
                        <m:ctrlPr>
                          <a:rPr lang="en-US" altLang="zh-CN" sz="2600" i="1" smtClean="0">
                            <a:latin typeface="Cambria Math" panose="02040503050406030204" pitchFamily="18" charset="0"/>
                          </a:rPr>
                        </m:ctrlPr>
                      </m:fPr>
                      <m:num>
                        <m:sSub>
                          <m:sSubPr>
                            <m:ctrlPr>
                              <a:rPr lang="en-US" altLang="zh-CN" sz="2600" i="1" smtClean="0">
                                <a:latin typeface="Cambria Math" panose="02040503050406030204" pitchFamily="18" charset="0"/>
                              </a:rPr>
                            </m:ctrlPr>
                          </m:sSubPr>
                          <m:e>
                            <m:r>
                              <a:rPr lang="en-US" altLang="zh-CN" sz="2600" i="1" smtClean="0">
                                <a:latin typeface="Cambria Math" panose="02040503050406030204" pitchFamily="18" charset="0"/>
                              </a:rPr>
                              <m:t>𝜆</m:t>
                            </m:r>
                          </m:e>
                          <m:sub>
                            <m:r>
                              <a:rPr lang="en-US" altLang="zh-CN" sz="2600" i="1" smtClean="0">
                                <a:latin typeface="Cambria Math" panose="02040503050406030204" pitchFamily="18" charset="0"/>
                              </a:rPr>
                              <m:t>𝑖</m:t>
                            </m:r>
                          </m:sub>
                        </m:sSub>
                      </m:num>
                      <m:den>
                        <m:r>
                          <a:rPr lang="en-US" altLang="zh-CN" sz="2600" i="1" smtClean="0">
                            <a:latin typeface="Cambria Math" panose="02040503050406030204" pitchFamily="18" charset="0"/>
                          </a:rPr>
                          <m:t>𝛼</m:t>
                        </m:r>
                      </m:den>
                    </m:f>
                    <m:r>
                      <a:rPr lang="en-US" altLang="zh-CN" sz="2600" i="1" smtClean="0">
                        <a:latin typeface="Cambria Math" panose="02040503050406030204" pitchFamily="18" charset="0"/>
                      </a:rPr>
                      <m:t>≪</m:t>
                    </m:r>
                    <m:r>
                      <a:rPr lang="en-US" altLang="zh-CN" sz="2600" i="1" smtClean="0">
                        <a:latin typeface="Cambria Math" panose="02040503050406030204" pitchFamily="18" charset="0"/>
                      </a:rPr>
                      <m:t>1</m:t>
                    </m:r>
                  </m:oMath>
                </a14:m>
                <a:r>
                  <a:rPr lang="en-US" altLang="zh-CN" sz="2600" dirty="0">
                    <a:latin typeface="Times New Roman" panose="02020603050405020304" pitchFamily="18" charset="0"/>
                    <a:cs typeface="Times New Roman" panose="02020603050405020304" pitchFamily="18" charset="0"/>
                  </a:rPr>
                  <a:t>) then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That is, under these assumptions, the number of training iterations τ plays  a role inversely proportional to the      regularization parameter, and the </a:t>
                </a:r>
                <a:r>
                  <a:rPr lang="en-US" altLang="zh-CN" dirty="0"/>
                  <a:t>inverse of </a:t>
                </a:r>
                <a14:m>
                  <m:oMath xmlns:m="http://schemas.openxmlformats.org/officeDocument/2006/math">
                    <m:r>
                      <a:rPr lang="zh-CN" altLang="en-US" i="1" smtClean="0">
                        <a:latin typeface="Cambria Math" panose="02040503050406030204" pitchFamily="18" charset="0"/>
                      </a:rPr>
                      <m:t>𝜏𝜖</m:t>
                    </m:r>
                  </m:oMath>
                </a14:m>
                <a:r>
                  <a:rPr lang="en-US" altLang="zh-CN" dirty="0"/>
                  <a:t> plays the role of the weight decay coefficient.</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3"/>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graphicFrame>
        <p:nvGraphicFramePr>
          <p:cNvPr id="5" name="对象 4">
            <a:hlinkClick r:id="" action="ppaction://ole?verb=0"/>
          </p:cNvPr>
          <p:cNvGraphicFramePr>
            <a:graphicFrameLocks noChangeAspect="1"/>
          </p:cNvGraphicFramePr>
          <p:nvPr/>
        </p:nvGraphicFramePr>
        <p:xfrm>
          <a:off x="1116648" y="1068963"/>
          <a:ext cx="401760" cy="432000"/>
        </p:xfrm>
        <a:graphic>
          <a:graphicData uri="http://schemas.openxmlformats.org/presentationml/2006/ole">
            <mc:AlternateContent xmlns:mc="http://schemas.openxmlformats.org/markup-compatibility/2006">
              <mc:Choice xmlns:v="urn:schemas-microsoft-com:vml" Requires="v">
                <p:oleObj spid="_x0000_s144504" r:id="rId5" imgW="177165" imgH="190500" progId="Equation.KSEE3">
                  <p:embed/>
                </p:oleObj>
              </mc:Choice>
              <mc:Fallback>
                <p:oleObj r:id="rId5" imgW="177165" imgH="190500" progId="Equation.KSEE3">
                  <p:embed/>
                  <p:pic>
                    <p:nvPicPr>
                      <p:cNvPr id="5" name="对象 4">
                        <a:hlinkClick r:id="" action="ppaction://ole?verb=0"/>
                      </p:cNvPr>
                      <p:cNvPicPr/>
                      <p:nvPr/>
                    </p:nvPicPr>
                    <p:blipFill>
                      <a:blip r:embed="rId6"/>
                      <a:stretch>
                        <a:fillRect/>
                      </a:stretch>
                    </p:blipFill>
                    <p:spPr>
                      <a:xfrm>
                        <a:off x="1116648" y="1068963"/>
                        <a:ext cx="401760" cy="432000"/>
                      </a:xfrm>
                      <a:prstGeom prst="rect">
                        <a:avLst/>
                      </a:prstGeom>
                    </p:spPr>
                  </p:pic>
                </p:oleObj>
              </mc:Fallback>
            </mc:AlternateContent>
          </a:graphicData>
        </a:graphic>
      </p:graphicFrame>
      <p:pic>
        <p:nvPicPr>
          <p:cNvPr id="11" name="图片 10"/>
          <p:cNvPicPr>
            <a:picLocks noChangeAspect="1"/>
          </p:cNvPicPr>
          <p:nvPr/>
        </p:nvPicPr>
        <p:blipFill>
          <a:blip r:embed="rId7"/>
          <a:stretch>
            <a:fillRect/>
          </a:stretch>
        </p:blipFill>
        <p:spPr>
          <a:xfrm>
            <a:off x="4559935" y="3148409"/>
            <a:ext cx="6793865" cy="1611630"/>
          </a:xfrm>
          <a:prstGeom prst="rect">
            <a:avLst/>
          </a:prstGeom>
        </p:spPr>
      </p:pic>
      <p:graphicFrame>
        <p:nvGraphicFramePr>
          <p:cNvPr id="12" name="对象 11">
            <a:hlinkClick r:id="" action="ppaction://ole?verb=0"/>
          </p:cNvPr>
          <p:cNvGraphicFramePr>
            <a:graphicFrameLocks noChangeAspect="1"/>
          </p:cNvGraphicFramePr>
          <p:nvPr/>
        </p:nvGraphicFramePr>
        <p:xfrm>
          <a:off x="4331345" y="5182441"/>
          <a:ext cx="401760" cy="432000"/>
        </p:xfrm>
        <a:graphic>
          <a:graphicData uri="http://schemas.openxmlformats.org/presentationml/2006/ole">
            <mc:AlternateContent xmlns:mc="http://schemas.openxmlformats.org/markup-compatibility/2006">
              <mc:Choice xmlns:v="urn:schemas-microsoft-com:vml" Requires="v">
                <p:oleObj spid="_x0000_s144505" r:id="rId8" imgW="177165" imgH="190500" progId="Equation.KSEE3">
                  <p:embed/>
                </p:oleObj>
              </mc:Choice>
              <mc:Fallback>
                <p:oleObj r:id="rId8" imgW="177165" imgH="190500" progId="Equation.KSEE3">
                  <p:embed/>
                  <p:pic>
                    <p:nvPicPr>
                      <p:cNvPr id="12" name="对象 11">
                        <a:hlinkClick r:id="" action="ppaction://ole?verb=0"/>
                      </p:cNvPr>
                      <p:cNvPicPr/>
                      <p:nvPr/>
                    </p:nvPicPr>
                    <p:blipFill>
                      <a:blip r:embed="rId6"/>
                      <a:stretch>
                        <a:fillRect/>
                      </a:stretch>
                    </p:blipFill>
                    <p:spPr>
                      <a:xfrm>
                        <a:off x="4331345" y="5182441"/>
                        <a:ext cx="401760" cy="432000"/>
                      </a:xfrm>
                      <a:prstGeom prst="rect">
                        <a:avLst/>
                      </a:prstGeom>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Parameter values corresponding to directions of significant curvature (of the objective function) are regularized less than directions of less curvature. Of course, in the context of early stopping, this really means that parameters that correspond to directions of significant curvature tend to learn early relative to parameters corresponding to directions of less curvature.</a:t>
            </a:r>
          </a:p>
          <a:p>
            <a:pPr lvl="0">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derivations in this section have shown that a trajectory of length τ ends at a point that corresponds to a minimum of the    -regularized objective. Early stopping is of course more than the mere restriction of the trajectory length; instead, early stopping typically involves monitoring the validation </a:t>
            </a:r>
            <a:r>
              <a:rPr lang="en-US" altLang="zh-CN" dirty="0"/>
              <a:t>set error in order to stop the trajectory at a particularly good point in space.</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graphicFrame>
        <p:nvGraphicFramePr>
          <p:cNvPr id="5" name="对象 4">
            <a:hlinkClick r:id="" action="ppaction://ole?verb=0"/>
          </p:cNvPr>
          <p:cNvGraphicFramePr>
            <a:graphicFrameLocks noChangeAspect="1"/>
          </p:cNvGraphicFramePr>
          <p:nvPr/>
        </p:nvGraphicFramePr>
        <p:xfrm>
          <a:off x="6373177" y="4090064"/>
          <a:ext cx="415552" cy="432000"/>
        </p:xfrm>
        <a:graphic>
          <a:graphicData uri="http://schemas.openxmlformats.org/presentationml/2006/ole">
            <mc:AlternateContent xmlns:mc="http://schemas.openxmlformats.org/markup-compatibility/2006">
              <mc:Choice xmlns:v="urn:schemas-microsoft-com:vml" Requires="v">
                <p:oleObj spid="_x0000_s145469" r:id="rId4" imgW="177165" imgH="190500" progId="Equation.KSEE3">
                  <p:embed/>
                </p:oleObj>
              </mc:Choice>
              <mc:Fallback>
                <p:oleObj r:id="rId4" imgW="177165" imgH="190500" progId="Equation.KSEE3">
                  <p:embed/>
                  <p:pic>
                    <p:nvPicPr>
                      <p:cNvPr id="5" name="对象 4">
                        <a:hlinkClick r:id="" action="ppaction://ole?verb=0"/>
                      </p:cNvPr>
                      <p:cNvPicPr/>
                      <p:nvPr/>
                    </p:nvPicPr>
                    <p:blipFill>
                      <a:blip r:embed="rId5"/>
                      <a:stretch>
                        <a:fillRect/>
                      </a:stretch>
                    </p:blipFill>
                    <p:spPr>
                      <a:xfrm>
                        <a:off x="6373177" y="4090064"/>
                        <a:ext cx="415552" cy="432000"/>
                      </a:xfrm>
                      <a:prstGeom prst="rect">
                        <a:avLst/>
                      </a:prstGeom>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Early stopping therefore has the advantage over weight decay that early stopping automatically determines the correct amount of regularization while weight decay requires many training experiments with different values of its hyperparameter.</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7.8 </a:t>
            </a:r>
            <a:r>
              <a:rPr lang="en-US" altLang="zh-CN" sz="3600" dirty="0">
                <a:latin typeface="Times New Roman" panose="02020603050405020304" pitchFamily="18" charset="0"/>
                <a:cs typeface="Times New Roman" panose="02020603050405020304" pitchFamily="18" charset="0"/>
                <a:sym typeface="+mn-ea"/>
              </a:rPr>
              <a:t>Early Stopping</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Yan</a:t>
            </a:r>
            <a:r>
              <a:rPr lang="en-US" altLang="zh-CN" sz="2400" dirty="0"/>
              <a:t> </a:t>
            </a:r>
            <a:r>
              <a:rPr lang="en-US" altLang="zh-CN" sz="2400" dirty="0" err="1"/>
              <a:t>Gao</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787090"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7.9 </a:t>
            </a:r>
            <a:r>
              <a:rPr lang="en-US" altLang="zh-CN" sz="3600" dirty="0">
                <a:sym typeface="+mn-ea"/>
              </a:rPr>
              <a:t>Parameter Tying and Parameter Sharing</a:t>
            </a:r>
            <a:endParaRPr lang="zh-CN" altLang="en-US" sz="3600" dirty="0"/>
          </a:p>
        </p:txBody>
      </p:sp>
      <p:sp>
        <p:nvSpPr>
          <p:cNvPr id="9" name="文本框 8">
            <a:extLst>
              <a:ext uri="{FF2B5EF4-FFF2-40B4-BE49-F238E27FC236}">
                <a16:creationId xmlns:a16="http://schemas.microsoft.com/office/drawing/2014/main" id="{2F41EC75-DFB1-40C8-9AE3-0E1789536677}"/>
              </a:ext>
            </a:extLst>
          </p:cNvPr>
          <p:cNvSpPr txBox="1"/>
          <p:nvPr/>
        </p:nvSpPr>
        <p:spPr>
          <a:xfrm>
            <a:off x="595740" y="544852"/>
            <a:ext cx="1112230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7 Regularization for Deep Learning</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Thus far, in this chapter, when we have discussed adding constraints or penalties to the parameters, we have always done so with respect to a fixed region or point. For example,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𝐿</m:t>
                        </m:r>
                      </m:e>
                      <m:sup>
                        <m:r>
                          <a:rPr lang="en-US" altLang="zh-CN" sz="2600" b="0" i="1" smtClean="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regularization (or weight decay) penalizes model parameters for deviating from the fixed value of zero. However, sometimes we may need other ways to express our prior knowledge about suitable values of the model parameters. Sometimes we might not know precisely what values the parameters should take but we know, from knowledge of the domain and model architecture, that there should be some dependencies between the model parameters.</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 common type of dependency that we often want to express is that certain parameters should be close to one another.</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7.9 </a:t>
            </a:r>
            <a:r>
              <a:rPr lang="en-US" altLang="zh-CN" sz="3600" dirty="0">
                <a:latin typeface="Times New Roman" panose="02020603050405020304" pitchFamily="18" charset="0"/>
                <a:cs typeface="Times New Roman" panose="02020603050405020304" pitchFamily="18" charset="0"/>
                <a:sym typeface="+mn-ea"/>
              </a:rPr>
              <a:t>Parameter Tying and Parameter Sharing</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lvl="0">
                  <a:spcBef>
                    <a:spcPts val="0"/>
                  </a:spcBef>
                  <a:buClr>
                    <a:srgbClr val="FF0000"/>
                  </a:buClr>
                </a:pPr>
                <a:r>
                  <a:rPr lang="en-US" altLang="zh-CN" dirty="0"/>
                  <a:t>Consider the following scenario: </a:t>
                </a:r>
                <a:r>
                  <a:rPr lang="en-US" altLang="zh-CN" sz="2600" dirty="0">
                    <a:latin typeface="Times New Roman" panose="02020603050405020304" pitchFamily="18" charset="0"/>
                    <a:cs typeface="Times New Roman" panose="02020603050405020304" pitchFamily="18" charset="0"/>
                  </a:rPr>
                  <a:t>we have two models performing the same classification task (with the same set of classes) but with somewhat different input distributions. Formally, we have model A with parameters </a:t>
                </a:r>
                <a:r>
                  <a:rPr lang="en-US" altLang="zh-CN" sz="2600" b="1" i="1" dirty="0">
                    <a:latin typeface="Times New Roman" panose="02020603050405020304" pitchFamily="18" charset="0"/>
                    <a:cs typeface="Times New Roman" panose="02020603050405020304" pitchFamily="18" charset="0"/>
                  </a:rPr>
                  <a:t>w</a:t>
                </a:r>
                <a:r>
                  <a:rPr lang="en-US" altLang="zh-CN" sz="2600" baseline="30000" dirty="0">
                    <a:solidFill>
                      <a:schemeClr val="tx1"/>
                    </a:solidFill>
                    <a:uFillTx/>
                    <a:latin typeface="Times New Roman" panose="02020603050405020304" pitchFamily="18" charset="0"/>
                    <a:cs typeface="Times New Roman" panose="02020603050405020304" pitchFamily="18" charset="0"/>
                  </a:rPr>
                  <a:t>(</a:t>
                </a:r>
                <a:r>
                  <a:rPr lang="en-US" altLang="zh-CN" sz="2600" i="1" baseline="30000" dirty="0">
                    <a:solidFill>
                      <a:schemeClr val="tx1"/>
                    </a:solidFill>
                    <a:uFillTx/>
                    <a:latin typeface="Times New Roman" panose="02020603050405020304" pitchFamily="18" charset="0"/>
                    <a:cs typeface="Times New Roman" panose="02020603050405020304" pitchFamily="18" charset="0"/>
                  </a:rPr>
                  <a:t>A</a:t>
                </a:r>
                <a:r>
                  <a:rPr lang="en-US" altLang="zh-CN" sz="2600" baseline="30000" dirty="0">
                    <a:solidFill>
                      <a:schemeClr val="tx1"/>
                    </a:solidFill>
                    <a:uFillTx/>
                    <a:latin typeface="Times New Roman" panose="02020603050405020304" pitchFamily="18" charset="0"/>
                    <a:cs typeface="Times New Roman" panose="02020603050405020304" pitchFamily="18" charset="0"/>
                  </a:rPr>
                  <a:t>) </a:t>
                </a:r>
                <a:r>
                  <a:rPr lang="en-US" altLang="zh-CN" sz="2600" dirty="0">
                    <a:solidFill>
                      <a:schemeClr val="tx1"/>
                    </a:solidFill>
                    <a:uFillTx/>
                    <a:latin typeface="Times New Roman" panose="02020603050405020304" pitchFamily="18" charset="0"/>
                    <a:cs typeface="Times New Roman" panose="02020603050405020304" pitchFamily="18" charset="0"/>
                  </a:rPr>
                  <a:t> and model </a:t>
                </a:r>
                <a:r>
                  <a:rPr lang="en-US" altLang="zh-CN" sz="2600" i="1" dirty="0">
                    <a:solidFill>
                      <a:schemeClr val="tx1"/>
                    </a:solidFill>
                    <a:uFillTx/>
                    <a:latin typeface="Times New Roman" panose="02020603050405020304" pitchFamily="18" charset="0"/>
                    <a:cs typeface="Times New Roman" panose="02020603050405020304" pitchFamily="18" charset="0"/>
                  </a:rPr>
                  <a:t>B</a:t>
                </a:r>
                <a:r>
                  <a:rPr lang="en-US" altLang="zh-CN" sz="2600" dirty="0">
                    <a:solidFill>
                      <a:schemeClr val="tx1"/>
                    </a:solidFill>
                    <a:uFillTx/>
                    <a:latin typeface="Times New Roman" panose="02020603050405020304" pitchFamily="18" charset="0"/>
                    <a:cs typeface="Times New Roman" panose="02020603050405020304" pitchFamily="18" charset="0"/>
                  </a:rPr>
                  <a:t> with parameters </a:t>
                </a:r>
                <a:r>
                  <a:rPr lang="en-US" altLang="zh-CN" sz="2600" b="1" i="1" dirty="0">
                    <a:solidFill>
                      <a:schemeClr val="tx1"/>
                    </a:solidFill>
                    <a:uFillTx/>
                    <a:latin typeface="Times New Roman" panose="02020603050405020304" pitchFamily="18" charset="0"/>
                    <a:cs typeface="Times New Roman" panose="02020603050405020304" pitchFamily="18" charset="0"/>
                  </a:rPr>
                  <a:t>w</a:t>
                </a:r>
                <a:r>
                  <a:rPr lang="en-US" altLang="zh-CN" sz="2600" baseline="30000" dirty="0">
                    <a:solidFill>
                      <a:schemeClr val="tx1"/>
                    </a:solidFill>
                    <a:uFillTx/>
                    <a:latin typeface="Times New Roman" panose="02020603050405020304" pitchFamily="18" charset="0"/>
                    <a:cs typeface="Times New Roman" panose="02020603050405020304" pitchFamily="18" charset="0"/>
                  </a:rPr>
                  <a:t>(</a:t>
                </a:r>
                <a:r>
                  <a:rPr lang="en-US" altLang="zh-CN" sz="2600" i="1" baseline="30000" dirty="0">
                    <a:solidFill>
                      <a:schemeClr val="tx1"/>
                    </a:solidFill>
                    <a:uFillTx/>
                    <a:latin typeface="Times New Roman" panose="02020603050405020304" pitchFamily="18" charset="0"/>
                    <a:cs typeface="Times New Roman" panose="02020603050405020304" pitchFamily="18" charset="0"/>
                  </a:rPr>
                  <a:t>B</a:t>
                </a:r>
                <a:r>
                  <a:rPr lang="en-US" altLang="zh-CN" sz="2600" baseline="30000" dirty="0">
                    <a:solidFill>
                      <a:schemeClr val="tx1"/>
                    </a:solidFill>
                    <a:uFillTx/>
                    <a:latin typeface="Times New Roman" panose="02020603050405020304" pitchFamily="18" charset="0"/>
                    <a:cs typeface="Times New Roman" panose="02020603050405020304" pitchFamily="18" charset="0"/>
                  </a:rPr>
                  <a:t>)</a:t>
                </a:r>
                <a:r>
                  <a:rPr lang="en-US" altLang="zh-CN" sz="2600" dirty="0">
                    <a:solidFill>
                      <a:schemeClr val="tx1"/>
                    </a:solidFill>
                    <a:uFillTx/>
                    <a:latin typeface="Times New Roman" panose="02020603050405020304" pitchFamily="18" charset="0"/>
                    <a:cs typeface="Times New Roman" panose="02020603050405020304" pitchFamily="18" charset="0"/>
                  </a:rPr>
                  <a:t>.  The two models map the input to two different, but related outputs</a:t>
                </a:r>
                <a:r>
                  <a:rPr lang="en-US" altLang="zh-CN" dirty="0"/>
                  <a:t>: </a:t>
                </a:r>
                <a14:m>
                  <m:oMath xmlns:m="http://schemas.openxmlformats.org/officeDocument/2006/math">
                    <m:sSup>
                      <m:sSupPr>
                        <m:ctrlPr>
                          <a:rPr lang="en-US" altLang="zh-CN" sz="2600" i="1" smtClean="0">
                            <a:solidFill>
                              <a:schemeClr val="tx1"/>
                            </a:solidFill>
                            <a:uFillTx/>
                            <a:latin typeface="Cambria Math" panose="02040503050406030204" pitchFamily="18" charset="0"/>
                            <a:cs typeface="Times New Roman" panose="02020603050405020304" pitchFamily="18" charset="0"/>
                          </a:rPr>
                        </m:ctrlPr>
                      </m:sSupPr>
                      <m:e>
                        <m:acc>
                          <m:accPr>
                            <m:chr m:val="̂"/>
                            <m:ctrlPr>
                              <a:rPr lang="en-US" altLang="zh-CN" sz="2600" i="1" smtClean="0">
                                <a:solidFill>
                                  <a:schemeClr val="tx1"/>
                                </a:solidFill>
                                <a:uFillTx/>
                                <a:latin typeface="Cambria Math" panose="02040503050406030204" pitchFamily="18" charset="0"/>
                                <a:cs typeface="Times New Roman" panose="02020603050405020304" pitchFamily="18" charset="0"/>
                              </a:rPr>
                            </m:ctrlPr>
                          </m:accPr>
                          <m:e>
                            <m:r>
                              <a:rPr lang="en-US" altLang="zh-CN" sz="2600" b="0" i="1" smtClean="0">
                                <a:solidFill>
                                  <a:schemeClr val="tx1"/>
                                </a:solidFill>
                                <a:uFillTx/>
                                <a:latin typeface="Cambria Math" panose="02040503050406030204" pitchFamily="18" charset="0"/>
                                <a:cs typeface="Times New Roman" panose="02020603050405020304" pitchFamily="18" charset="0"/>
                              </a:rPr>
                              <m:t>𝑦</m:t>
                            </m:r>
                          </m:e>
                        </m:acc>
                      </m:e>
                      <m:sup>
                        <m:r>
                          <a:rPr lang="en-US" altLang="zh-CN" sz="2600" b="0" i="1" smtClean="0">
                            <a:solidFill>
                              <a:schemeClr val="tx1"/>
                            </a:solidFill>
                            <a:uFillTx/>
                            <a:latin typeface="Cambria Math" panose="02040503050406030204" pitchFamily="18" charset="0"/>
                            <a:cs typeface="Times New Roman" panose="02020603050405020304" pitchFamily="18" charset="0"/>
                          </a:rPr>
                          <m:t>(</m:t>
                        </m:r>
                        <m:r>
                          <a:rPr lang="en-US" altLang="zh-CN" sz="2600" b="0" i="1" smtClean="0">
                            <a:solidFill>
                              <a:schemeClr val="tx1"/>
                            </a:solidFill>
                            <a:uFillTx/>
                            <a:latin typeface="Cambria Math" panose="02040503050406030204" pitchFamily="18" charset="0"/>
                            <a:cs typeface="Times New Roman" panose="02020603050405020304" pitchFamily="18" charset="0"/>
                          </a:rPr>
                          <m:t>𝐴</m:t>
                        </m:r>
                        <m:r>
                          <a:rPr lang="en-US" altLang="zh-CN" sz="2600" b="0" i="1" smtClean="0">
                            <a:solidFill>
                              <a:schemeClr val="tx1"/>
                            </a:solidFill>
                            <a:uFillTx/>
                            <a:latin typeface="Cambria Math" panose="02040503050406030204" pitchFamily="18" charset="0"/>
                            <a:cs typeface="Times New Roman" panose="02020603050405020304" pitchFamily="18" charset="0"/>
                          </a:rPr>
                          <m:t>)</m:t>
                        </m:r>
                      </m:sup>
                    </m:sSup>
                    <m:r>
                      <a:rPr lang="en-US" altLang="zh-CN" sz="2600" b="0" i="1" smtClean="0">
                        <a:solidFill>
                          <a:schemeClr val="tx1"/>
                        </a:solidFill>
                        <a:uFillTx/>
                        <a:latin typeface="Cambria Math" panose="02040503050406030204" pitchFamily="18" charset="0"/>
                        <a:cs typeface="Times New Roman" panose="02020603050405020304" pitchFamily="18" charset="0"/>
                      </a:rPr>
                      <m:t>=</m:t>
                    </m:r>
                    <m:r>
                      <a:rPr lang="en-US" altLang="zh-CN" sz="2600" b="0" i="1" smtClean="0">
                        <a:solidFill>
                          <a:schemeClr val="tx1"/>
                        </a:solidFill>
                        <a:uFillTx/>
                        <a:latin typeface="Cambria Math" panose="02040503050406030204" pitchFamily="18" charset="0"/>
                        <a:cs typeface="Times New Roman" panose="02020603050405020304" pitchFamily="18" charset="0"/>
                      </a:rPr>
                      <m:t>𝑓</m:t>
                    </m:r>
                    <m:r>
                      <a:rPr lang="en-US" altLang="zh-CN" sz="2600" b="0" i="1" smtClean="0">
                        <a:solidFill>
                          <a:schemeClr val="tx1"/>
                        </a:solidFill>
                        <a:uFillTx/>
                        <a:latin typeface="Cambria Math" panose="02040503050406030204" pitchFamily="18" charset="0"/>
                        <a:cs typeface="Times New Roman" panose="02020603050405020304" pitchFamily="18" charset="0"/>
                      </a:rPr>
                      <m:t>(</m:t>
                    </m:r>
                    <m:sSup>
                      <m:sSupPr>
                        <m:ctrlPr>
                          <a:rPr lang="en-US" altLang="zh-CN" sz="2600" b="0" i="1" smtClean="0">
                            <a:solidFill>
                              <a:schemeClr val="tx1"/>
                            </a:solidFill>
                            <a:uFillTx/>
                            <a:latin typeface="Cambria Math" panose="02040503050406030204" pitchFamily="18" charset="0"/>
                            <a:cs typeface="Times New Roman" panose="02020603050405020304" pitchFamily="18" charset="0"/>
                          </a:rPr>
                        </m:ctrlPr>
                      </m:sSupPr>
                      <m:e>
                        <m:r>
                          <a:rPr lang="en-US" altLang="zh-CN" sz="2600" b="1" i="1" smtClean="0">
                            <a:solidFill>
                              <a:schemeClr val="tx1"/>
                            </a:solidFill>
                            <a:uFillTx/>
                            <a:latin typeface="Cambria Math" panose="02040503050406030204" pitchFamily="18" charset="0"/>
                            <a:cs typeface="Times New Roman" panose="02020603050405020304" pitchFamily="18" charset="0"/>
                          </a:rPr>
                          <m:t>𝒘</m:t>
                        </m:r>
                      </m:e>
                      <m:sup>
                        <m:d>
                          <m:dPr>
                            <m:ctrlPr>
                              <a:rPr lang="en-US" altLang="zh-CN" sz="2600" b="0" i="1" smtClean="0">
                                <a:solidFill>
                                  <a:schemeClr val="tx1"/>
                                </a:solidFill>
                                <a:uFillTx/>
                                <a:latin typeface="Cambria Math" panose="02040503050406030204" pitchFamily="18" charset="0"/>
                                <a:cs typeface="Times New Roman" panose="02020603050405020304" pitchFamily="18" charset="0"/>
                              </a:rPr>
                            </m:ctrlPr>
                          </m:dPr>
                          <m:e>
                            <m:r>
                              <a:rPr lang="en-US" altLang="zh-CN" sz="2600" b="0" i="1" smtClean="0">
                                <a:solidFill>
                                  <a:schemeClr val="tx1"/>
                                </a:solidFill>
                                <a:uFillTx/>
                                <a:latin typeface="Cambria Math" panose="02040503050406030204" pitchFamily="18" charset="0"/>
                                <a:cs typeface="Times New Roman" panose="02020603050405020304" pitchFamily="18" charset="0"/>
                              </a:rPr>
                              <m:t>𝐴</m:t>
                            </m:r>
                          </m:e>
                        </m:d>
                      </m:sup>
                    </m:sSup>
                    <m:r>
                      <a:rPr lang="en-US" altLang="zh-CN" sz="2600" b="0" i="1" smtClean="0">
                        <a:solidFill>
                          <a:schemeClr val="tx1"/>
                        </a:solidFill>
                        <a:uFillTx/>
                        <a:latin typeface="Cambria Math" panose="02040503050406030204" pitchFamily="18" charset="0"/>
                        <a:cs typeface="Times New Roman" panose="02020603050405020304" pitchFamily="18" charset="0"/>
                      </a:rPr>
                      <m:t>,</m:t>
                    </m:r>
                    <m:r>
                      <a:rPr lang="en-US" altLang="zh-CN" sz="2600" b="1" i="1" smtClean="0">
                        <a:solidFill>
                          <a:schemeClr val="tx1"/>
                        </a:solidFill>
                        <a:uFillTx/>
                        <a:latin typeface="Cambria Math" panose="02040503050406030204" pitchFamily="18" charset="0"/>
                        <a:cs typeface="Times New Roman" panose="02020603050405020304" pitchFamily="18" charset="0"/>
                      </a:rPr>
                      <m:t>𝒙</m:t>
                    </m:r>
                    <m:r>
                      <a:rPr lang="en-US" altLang="zh-CN" sz="2600" b="0" i="1" smtClean="0">
                        <a:solidFill>
                          <a:schemeClr val="tx1"/>
                        </a:solidFill>
                        <a:uFillTx/>
                        <a:latin typeface="Cambria Math" panose="02040503050406030204" pitchFamily="18" charset="0"/>
                        <a:cs typeface="Times New Roman" panose="02020603050405020304" pitchFamily="18" charset="0"/>
                      </a:rPr>
                      <m:t>)</m:t>
                    </m:r>
                  </m:oMath>
                </a14:m>
                <a:r>
                  <a:rPr lang="en-US" altLang="zh-CN" sz="2600" dirty="0">
                    <a:solidFill>
                      <a:schemeClr val="tx1"/>
                    </a:solidFill>
                    <a:uFillTx/>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altLang="zh-CN" sz="2600" i="1" smtClean="0">
                            <a:solidFill>
                              <a:schemeClr val="tx1"/>
                            </a:solidFill>
                            <a:uFillTx/>
                            <a:latin typeface="Cambria Math" panose="02040503050406030204" pitchFamily="18" charset="0"/>
                            <a:cs typeface="Times New Roman" panose="02020603050405020304" pitchFamily="18" charset="0"/>
                          </a:rPr>
                        </m:ctrlPr>
                      </m:sSupPr>
                      <m:e>
                        <m:acc>
                          <m:accPr>
                            <m:chr m:val="̂"/>
                            <m:ctrlPr>
                              <a:rPr lang="en-US" altLang="zh-CN" sz="2600" i="1" smtClean="0">
                                <a:solidFill>
                                  <a:schemeClr val="tx1"/>
                                </a:solidFill>
                                <a:uFillTx/>
                                <a:latin typeface="Cambria Math" panose="02040503050406030204" pitchFamily="18" charset="0"/>
                                <a:cs typeface="Times New Roman" panose="02020603050405020304" pitchFamily="18" charset="0"/>
                              </a:rPr>
                            </m:ctrlPr>
                          </m:accPr>
                          <m:e>
                            <m:r>
                              <a:rPr lang="en-US" altLang="zh-CN" sz="2600" b="0" i="1" smtClean="0">
                                <a:solidFill>
                                  <a:schemeClr val="tx1"/>
                                </a:solidFill>
                                <a:uFillTx/>
                                <a:latin typeface="Cambria Math" panose="02040503050406030204" pitchFamily="18" charset="0"/>
                                <a:cs typeface="Times New Roman" panose="02020603050405020304" pitchFamily="18" charset="0"/>
                              </a:rPr>
                              <m:t>𝑦</m:t>
                            </m:r>
                          </m:e>
                        </m:acc>
                      </m:e>
                      <m:sup>
                        <m:d>
                          <m:dPr>
                            <m:ctrlPr>
                              <a:rPr lang="en-US" altLang="zh-CN" sz="2600" b="0" i="1" smtClean="0">
                                <a:solidFill>
                                  <a:schemeClr val="tx1"/>
                                </a:solidFill>
                                <a:uFillTx/>
                                <a:latin typeface="Cambria Math" panose="02040503050406030204" pitchFamily="18" charset="0"/>
                                <a:cs typeface="Times New Roman" panose="02020603050405020304" pitchFamily="18" charset="0"/>
                              </a:rPr>
                            </m:ctrlPr>
                          </m:dPr>
                          <m:e>
                            <m:r>
                              <a:rPr lang="en-US" altLang="zh-CN" sz="2600" b="0" i="1" smtClean="0">
                                <a:solidFill>
                                  <a:schemeClr val="tx1"/>
                                </a:solidFill>
                                <a:uFillTx/>
                                <a:latin typeface="Cambria Math" panose="02040503050406030204" pitchFamily="18" charset="0"/>
                                <a:cs typeface="Times New Roman" panose="02020603050405020304" pitchFamily="18" charset="0"/>
                              </a:rPr>
                              <m:t>𝐵</m:t>
                            </m:r>
                          </m:e>
                        </m:d>
                      </m:sup>
                    </m:sSup>
                    <m:r>
                      <a:rPr lang="en-US" altLang="zh-CN" sz="2600" b="0" i="1" smtClean="0">
                        <a:solidFill>
                          <a:schemeClr val="tx1"/>
                        </a:solidFill>
                        <a:uFillTx/>
                        <a:latin typeface="Cambria Math" panose="02040503050406030204" pitchFamily="18" charset="0"/>
                        <a:cs typeface="Times New Roman" panose="02020603050405020304" pitchFamily="18" charset="0"/>
                      </a:rPr>
                      <m:t>=</m:t>
                    </m:r>
                    <m:r>
                      <a:rPr lang="en-US" altLang="zh-CN" sz="2600" b="0" i="1" smtClean="0">
                        <a:solidFill>
                          <a:schemeClr val="tx1"/>
                        </a:solidFill>
                        <a:uFillTx/>
                        <a:latin typeface="Cambria Math" panose="02040503050406030204" pitchFamily="18" charset="0"/>
                        <a:cs typeface="Times New Roman" panose="02020603050405020304" pitchFamily="18" charset="0"/>
                      </a:rPr>
                      <m:t>𝑔</m:t>
                    </m:r>
                    <m:d>
                      <m:dPr>
                        <m:ctrlPr>
                          <a:rPr lang="en-US" altLang="zh-CN" sz="2600" b="0" i="1" smtClean="0">
                            <a:solidFill>
                              <a:schemeClr val="tx1"/>
                            </a:solidFill>
                            <a:uFillTx/>
                            <a:latin typeface="Cambria Math" panose="02040503050406030204" pitchFamily="18" charset="0"/>
                            <a:cs typeface="Times New Roman" panose="02020603050405020304" pitchFamily="18" charset="0"/>
                          </a:rPr>
                        </m:ctrlPr>
                      </m:dPr>
                      <m:e>
                        <m:sSup>
                          <m:sSupPr>
                            <m:ctrlPr>
                              <a:rPr lang="en-US" altLang="zh-CN" sz="2600" b="0" i="1" smtClean="0">
                                <a:solidFill>
                                  <a:schemeClr val="tx1"/>
                                </a:solidFill>
                                <a:uFillTx/>
                                <a:latin typeface="Cambria Math" panose="02040503050406030204" pitchFamily="18" charset="0"/>
                                <a:cs typeface="Times New Roman" panose="02020603050405020304" pitchFamily="18" charset="0"/>
                              </a:rPr>
                            </m:ctrlPr>
                          </m:sSupPr>
                          <m:e>
                            <m:r>
                              <a:rPr lang="en-US" altLang="zh-CN" sz="2600" b="1" i="1" smtClean="0">
                                <a:solidFill>
                                  <a:schemeClr val="tx1"/>
                                </a:solidFill>
                                <a:uFillTx/>
                                <a:latin typeface="Cambria Math" panose="02040503050406030204" pitchFamily="18" charset="0"/>
                                <a:cs typeface="Times New Roman" panose="02020603050405020304" pitchFamily="18" charset="0"/>
                              </a:rPr>
                              <m:t>𝒘</m:t>
                            </m:r>
                          </m:e>
                          <m:sup>
                            <m:d>
                              <m:dPr>
                                <m:ctrlPr>
                                  <a:rPr lang="en-US" altLang="zh-CN" sz="2600" b="0" i="1" smtClean="0">
                                    <a:solidFill>
                                      <a:schemeClr val="tx1"/>
                                    </a:solidFill>
                                    <a:uFillTx/>
                                    <a:latin typeface="Cambria Math" panose="02040503050406030204" pitchFamily="18" charset="0"/>
                                    <a:cs typeface="Times New Roman" panose="02020603050405020304" pitchFamily="18" charset="0"/>
                                  </a:rPr>
                                </m:ctrlPr>
                              </m:dPr>
                              <m:e>
                                <m:r>
                                  <a:rPr lang="en-US" altLang="zh-CN" sz="2600" b="0" i="1" smtClean="0">
                                    <a:solidFill>
                                      <a:schemeClr val="tx1"/>
                                    </a:solidFill>
                                    <a:uFillTx/>
                                    <a:latin typeface="Cambria Math" panose="02040503050406030204" pitchFamily="18" charset="0"/>
                                    <a:cs typeface="Times New Roman" panose="02020603050405020304" pitchFamily="18" charset="0"/>
                                  </a:rPr>
                                  <m:t>𝐵</m:t>
                                </m:r>
                              </m:e>
                            </m:d>
                          </m:sup>
                        </m:sSup>
                        <m:r>
                          <a:rPr lang="en-US" altLang="zh-CN" sz="2600" b="0" i="1" smtClean="0">
                            <a:solidFill>
                              <a:schemeClr val="tx1"/>
                            </a:solidFill>
                            <a:uFillTx/>
                            <a:latin typeface="Cambria Math" panose="02040503050406030204" pitchFamily="18" charset="0"/>
                            <a:cs typeface="Times New Roman" panose="02020603050405020304" pitchFamily="18" charset="0"/>
                          </a:rPr>
                          <m:t>, </m:t>
                        </m:r>
                        <m:r>
                          <a:rPr lang="en-US" altLang="zh-CN" sz="2600" b="1" i="1" smtClean="0">
                            <a:solidFill>
                              <a:schemeClr val="tx1"/>
                            </a:solidFill>
                            <a:uFillTx/>
                            <a:latin typeface="Cambria Math" panose="02040503050406030204" pitchFamily="18" charset="0"/>
                            <a:cs typeface="Times New Roman" panose="02020603050405020304" pitchFamily="18" charset="0"/>
                          </a:rPr>
                          <m:t>𝒙</m:t>
                        </m:r>
                      </m:e>
                    </m:d>
                    <m:r>
                      <a:rPr lang="en-US" altLang="zh-CN" sz="2600" b="0" i="1" smtClean="0">
                        <a:solidFill>
                          <a:schemeClr val="tx1"/>
                        </a:solidFill>
                        <a:uFillTx/>
                        <a:latin typeface="Cambria Math" panose="02040503050406030204" pitchFamily="18" charset="0"/>
                        <a:cs typeface="Times New Roman" panose="02020603050405020304" pitchFamily="18" charset="0"/>
                      </a:rPr>
                      <m:t>.</m:t>
                    </m:r>
                  </m:oMath>
                </a14:m>
                <a:endParaRPr lang="en-US" altLang="zh-CN" sz="2600" dirty="0">
                  <a:solidFill>
                    <a:schemeClr val="tx1"/>
                  </a:solidFill>
                  <a:uFillTx/>
                  <a:latin typeface="Times New Roman" panose="02020603050405020304" pitchFamily="18" charset="0"/>
                  <a:cs typeface="Times New Roman" panose="02020603050405020304" pitchFamily="18" charset="0"/>
                </a:endParaRPr>
              </a:p>
              <a:p>
                <a:pPr lvl="0">
                  <a:spcBef>
                    <a:spcPts val="0"/>
                  </a:spcBef>
                  <a:buClr>
                    <a:srgbClr val="FF0000"/>
                  </a:buClr>
                </a:pPr>
                <a:r>
                  <a:rPr lang="en-US" altLang="zh-CN" sz="2600" dirty="0">
                    <a:solidFill>
                      <a:schemeClr val="tx1"/>
                    </a:solidFill>
                    <a:uFillTx/>
                    <a:latin typeface="Times New Roman" panose="02020603050405020304" pitchFamily="18" charset="0"/>
                    <a:cs typeface="Times New Roman" panose="02020603050405020304" pitchFamily="18" charset="0"/>
                  </a:rPr>
                  <a:t>        Let us imagine that the tasks are similar enough (perhaps with similar input and output distributions) that we believe the model parameters should be close to each other: </a:t>
                </a:r>
                <a14:m>
                  <m:oMath xmlns:m="http://schemas.openxmlformats.org/officeDocument/2006/math">
                    <m:sSub>
                      <m:sSubPr>
                        <m:ctrlPr>
                          <a:rPr lang="en-US" altLang="zh-CN" sz="2600" i="1" smtClean="0">
                            <a:solidFill>
                              <a:schemeClr val="tx1"/>
                            </a:solidFill>
                            <a:uFillTx/>
                            <a:latin typeface="Cambria Math" panose="02040503050406030204" pitchFamily="18" charset="0"/>
                            <a:cs typeface="Times New Roman" panose="02020603050405020304" pitchFamily="18" charset="0"/>
                          </a:rPr>
                        </m:ctrlPr>
                      </m:sSubPr>
                      <m:e>
                        <m:r>
                          <a:rPr lang="en-US" altLang="zh-CN" sz="2600" i="1" smtClean="0">
                            <a:solidFill>
                              <a:schemeClr val="tx1"/>
                            </a:solidFill>
                            <a:uFillTx/>
                            <a:latin typeface="Cambria Math" panose="02040503050406030204" pitchFamily="18" charset="0"/>
                            <a:ea typeface="Cambria Math" panose="02040503050406030204" pitchFamily="18" charset="0"/>
                          </a:rPr>
                          <m:t>∀</m:t>
                        </m:r>
                      </m:e>
                      <m:sub>
                        <m:r>
                          <a:rPr lang="en-US" altLang="zh-CN" sz="2600" b="0" i="1" smtClean="0">
                            <a:solidFill>
                              <a:schemeClr val="tx1"/>
                            </a:solidFill>
                            <a:uFillTx/>
                            <a:latin typeface="Cambria Math" panose="02040503050406030204" pitchFamily="18" charset="0"/>
                            <a:cs typeface="Times New Roman" panose="02020603050405020304" pitchFamily="18" charset="0"/>
                          </a:rPr>
                          <m:t>𝑖</m:t>
                        </m:r>
                      </m:sub>
                    </m:sSub>
                  </m:oMath>
                </a14:m>
                <a:r>
                  <a:rPr lang="en-US" altLang="zh-CN" sz="2600" dirty="0">
                    <a:solidFill>
                      <a:schemeClr val="tx1"/>
                    </a:solidFill>
                    <a:uFillTx/>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600" i="1" smtClean="0">
                            <a:solidFill>
                              <a:schemeClr val="tx1"/>
                            </a:solidFill>
                            <a:uFillTx/>
                            <a:latin typeface="Cambria Math" panose="02040503050406030204" pitchFamily="18" charset="0"/>
                            <a:cs typeface="Times New Roman" panose="02020603050405020304" pitchFamily="18" charset="0"/>
                          </a:rPr>
                        </m:ctrlPr>
                      </m:sSupPr>
                      <m:e>
                        <m:sSub>
                          <m:sSubPr>
                            <m:ctrlPr>
                              <a:rPr lang="en-US" altLang="zh-CN" sz="2600" i="1" smtClean="0">
                                <a:solidFill>
                                  <a:schemeClr val="tx1"/>
                                </a:solidFill>
                                <a:uFillTx/>
                                <a:latin typeface="Cambria Math" panose="02040503050406030204" pitchFamily="18" charset="0"/>
                                <a:cs typeface="Times New Roman" panose="02020603050405020304" pitchFamily="18" charset="0"/>
                              </a:rPr>
                            </m:ctrlPr>
                          </m:sSubPr>
                          <m:e>
                            <m:r>
                              <a:rPr lang="en-US" altLang="zh-CN" sz="2600" b="0" i="1" smtClean="0">
                                <a:solidFill>
                                  <a:schemeClr val="tx1"/>
                                </a:solidFill>
                                <a:uFillTx/>
                                <a:latin typeface="Cambria Math" panose="02040503050406030204" pitchFamily="18" charset="0"/>
                                <a:cs typeface="Times New Roman" panose="02020603050405020304" pitchFamily="18" charset="0"/>
                              </a:rPr>
                              <m:t>𝑤</m:t>
                            </m:r>
                          </m:e>
                          <m:sub>
                            <m:r>
                              <a:rPr lang="en-US" altLang="zh-CN" sz="2600" b="0" i="1" smtClean="0">
                                <a:solidFill>
                                  <a:schemeClr val="tx1"/>
                                </a:solidFill>
                                <a:uFillTx/>
                                <a:latin typeface="Cambria Math" panose="02040503050406030204" pitchFamily="18" charset="0"/>
                                <a:cs typeface="Times New Roman" panose="02020603050405020304" pitchFamily="18" charset="0"/>
                              </a:rPr>
                              <m:t>𝑖</m:t>
                            </m:r>
                          </m:sub>
                        </m:sSub>
                      </m:e>
                      <m:sup>
                        <m:r>
                          <a:rPr lang="en-US" altLang="zh-CN" sz="2600" b="0" i="1" smtClean="0">
                            <a:solidFill>
                              <a:schemeClr val="tx1"/>
                            </a:solidFill>
                            <a:uFillTx/>
                            <a:latin typeface="Cambria Math" panose="02040503050406030204" pitchFamily="18" charset="0"/>
                            <a:cs typeface="Times New Roman" panose="02020603050405020304" pitchFamily="18" charset="0"/>
                          </a:rPr>
                          <m:t>(</m:t>
                        </m:r>
                        <m:r>
                          <a:rPr lang="en-US" altLang="zh-CN" sz="2600" b="0" i="1" smtClean="0">
                            <a:solidFill>
                              <a:schemeClr val="tx1"/>
                            </a:solidFill>
                            <a:uFillTx/>
                            <a:latin typeface="Cambria Math" panose="02040503050406030204" pitchFamily="18" charset="0"/>
                            <a:cs typeface="Times New Roman" panose="02020603050405020304" pitchFamily="18" charset="0"/>
                          </a:rPr>
                          <m:t>𝐴</m:t>
                        </m:r>
                        <m:r>
                          <a:rPr lang="en-US" altLang="zh-CN" sz="2600" b="0" i="1" smtClean="0">
                            <a:solidFill>
                              <a:schemeClr val="tx1"/>
                            </a:solidFill>
                            <a:uFillTx/>
                            <a:latin typeface="Cambria Math" panose="02040503050406030204" pitchFamily="18" charset="0"/>
                            <a:cs typeface="Times New Roman" panose="02020603050405020304" pitchFamily="18" charset="0"/>
                          </a:rPr>
                          <m:t>)</m:t>
                        </m:r>
                      </m:sup>
                    </m:sSup>
                  </m:oMath>
                </a14:m>
                <a:r>
                  <a:rPr lang="en-US" altLang="zh-CN" sz="2600" dirty="0">
                    <a:solidFill>
                      <a:schemeClr val="tx1"/>
                    </a:solidFill>
                    <a:uFillTx/>
                    <a:latin typeface="Times New Roman" panose="02020603050405020304" pitchFamily="18" charset="0"/>
                    <a:cs typeface="Times New Roman" panose="02020603050405020304" pitchFamily="18" charset="0"/>
                  </a:rPr>
                  <a:t> should be close to </a:t>
                </a:r>
                <a14:m>
                  <m:oMath xmlns:m="http://schemas.openxmlformats.org/officeDocument/2006/math">
                    <m:sSup>
                      <m:sSupPr>
                        <m:ctrlPr>
                          <a:rPr lang="en-US" altLang="zh-CN" sz="2600" i="1" smtClean="0">
                            <a:solidFill>
                              <a:schemeClr val="tx1"/>
                            </a:solidFill>
                            <a:uFillTx/>
                            <a:latin typeface="Cambria Math" panose="02040503050406030204" pitchFamily="18" charset="0"/>
                            <a:cs typeface="Times New Roman" panose="02020603050405020304" pitchFamily="18" charset="0"/>
                          </a:rPr>
                        </m:ctrlPr>
                      </m:sSupPr>
                      <m:e>
                        <m:sSub>
                          <m:sSubPr>
                            <m:ctrlPr>
                              <a:rPr lang="en-US" altLang="zh-CN" sz="2600" i="1" smtClean="0">
                                <a:solidFill>
                                  <a:schemeClr val="tx1"/>
                                </a:solidFill>
                                <a:uFillTx/>
                                <a:latin typeface="Cambria Math" panose="02040503050406030204" pitchFamily="18" charset="0"/>
                                <a:cs typeface="Times New Roman" panose="02020603050405020304" pitchFamily="18" charset="0"/>
                              </a:rPr>
                            </m:ctrlPr>
                          </m:sSubPr>
                          <m:e>
                            <m:r>
                              <a:rPr lang="en-US" altLang="zh-CN" sz="2600" b="0" i="1" smtClean="0">
                                <a:solidFill>
                                  <a:schemeClr val="tx1"/>
                                </a:solidFill>
                                <a:uFillTx/>
                                <a:latin typeface="Cambria Math" panose="02040503050406030204" pitchFamily="18" charset="0"/>
                                <a:cs typeface="Times New Roman" panose="02020603050405020304" pitchFamily="18" charset="0"/>
                              </a:rPr>
                              <m:t>𝑤</m:t>
                            </m:r>
                          </m:e>
                          <m:sub>
                            <m:r>
                              <a:rPr lang="en-US" altLang="zh-CN" sz="2600" b="0" i="1" smtClean="0">
                                <a:solidFill>
                                  <a:schemeClr val="tx1"/>
                                </a:solidFill>
                                <a:uFillTx/>
                                <a:latin typeface="Cambria Math" panose="02040503050406030204" pitchFamily="18" charset="0"/>
                                <a:cs typeface="Times New Roman" panose="02020603050405020304" pitchFamily="18" charset="0"/>
                              </a:rPr>
                              <m:t>𝑖</m:t>
                            </m:r>
                          </m:sub>
                        </m:sSub>
                      </m:e>
                      <m:sup>
                        <m:r>
                          <a:rPr lang="en-US" altLang="zh-CN" sz="2600" b="0" i="1" smtClean="0">
                            <a:solidFill>
                              <a:schemeClr val="tx1"/>
                            </a:solidFill>
                            <a:uFillTx/>
                            <a:latin typeface="Cambria Math" panose="02040503050406030204" pitchFamily="18" charset="0"/>
                            <a:cs typeface="Times New Roman" panose="02020603050405020304" pitchFamily="18" charset="0"/>
                          </a:rPr>
                          <m:t>(</m:t>
                        </m:r>
                        <m:r>
                          <a:rPr lang="en-US" altLang="zh-CN" sz="2600" b="0" i="1" smtClean="0">
                            <a:solidFill>
                              <a:schemeClr val="tx1"/>
                            </a:solidFill>
                            <a:uFillTx/>
                            <a:latin typeface="Cambria Math" panose="02040503050406030204" pitchFamily="18" charset="0"/>
                            <a:cs typeface="Times New Roman" panose="02020603050405020304" pitchFamily="18" charset="0"/>
                          </a:rPr>
                          <m:t>𝐵</m:t>
                        </m:r>
                        <m:r>
                          <a:rPr lang="en-US" altLang="zh-CN" sz="2600" b="0" i="1" smtClean="0">
                            <a:solidFill>
                              <a:schemeClr val="tx1"/>
                            </a:solidFill>
                            <a:uFillTx/>
                            <a:latin typeface="Cambria Math" panose="02040503050406030204" pitchFamily="18" charset="0"/>
                            <a:cs typeface="Times New Roman" panose="02020603050405020304" pitchFamily="18" charset="0"/>
                          </a:rPr>
                          <m:t>)</m:t>
                        </m:r>
                      </m:sup>
                    </m:sSup>
                  </m:oMath>
                </a14:m>
                <a:r>
                  <a:rPr lang="en-US" altLang="zh-CN" sz="2600" dirty="0">
                    <a:solidFill>
                      <a:schemeClr val="tx1"/>
                    </a:solidFill>
                    <a:uFillTx/>
                    <a:latin typeface="Times New Roman" panose="02020603050405020304" pitchFamily="18" charset="0"/>
                    <a:cs typeface="Times New Roman" panose="02020603050405020304" pitchFamily="18" charset="0"/>
                  </a:rPr>
                  <a:t>. We can leverage this information through regularization. Specifically, we can use a parameter norm penalty of the form: </a:t>
                </a:r>
                <a14:m>
                  <m:oMath xmlns:m="http://schemas.openxmlformats.org/officeDocument/2006/math">
                    <m:r>
                      <m:rPr>
                        <m:sty m:val="p"/>
                      </m:rPr>
                      <a:rPr lang="el-GR" altLang="zh-CN" sz="2600" i="1" smtClean="0">
                        <a:solidFill>
                          <a:schemeClr val="tx1"/>
                        </a:solidFill>
                        <a:uFillTx/>
                        <a:latin typeface="Cambria Math" panose="02040503050406030204" pitchFamily="18" charset="0"/>
                        <a:ea typeface="Cambria Math" panose="02040503050406030204" pitchFamily="18" charset="0"/>
                      </a:rPr>
                      <m:t>Ω</m:t>
                    </m:r>
                    <m:d>
                      <m:dPr>
                        <m:ctrlPr>
                          <a:rPr lang="en-US" altLang="zh-CN" sz="2600" b="0" i="1" smtClean="0">
                            <a:solidFill>
                              <a:schemeClr val="tx1"/>
                            </a:solidFill>
                            <a:uFillTx/>
                            <a:latin typeface="Cambria Math" panose="02040503050406030204" pitchFamily="18" charset="0"/>
                            <a:ea typeface="Cambria Math" panose="02040503050406030204" pitchFamily="18" charset="0"/>
                          </a:rPr>
                        </m:ctrlPr>
                      </m:dPr>
                      <m:e>
                        <m:sSup>
                          <m:sSupPr>
                            <m:ctrlPr>
                              <a:rPr lang="en-US" altLang="zh-CN" sz="2600" b="0" i="1" smtClean="0">
                                <a:solidFill>
                                  <a:schemeClr val="tx1"/>
                                </a:solidFill>
                                <a:uFillTx/>
                                <a:latin typeface="Cambria Math" panose="02040503050406030204" pitchFamily="18" charset="0"/>
                                <a:ea typeface="Cambria Math" panose="02040503050406030204" pitchFamily="18" charset="0"/>
                              </a:rPr>
                            </m:ctrlPr>
                          </m:sSupPr>
                          <m:e>
                            <m:r>
                              <a:rPr lang="en-US" altLang="zh-CN" sz="2600" b="1" i="1" smtClean="0">
                                <a:solidFill>
                                  <a:schemeClr val="tx1"/>
                                </a:solidFill>
                                <a:uFillTx/>
                                <a:latin typeface="Cambria Math" panose="02040503050406030204" pitchFamily="18" charset="0"/>
                                <a:ea typeface="Cambria Math" panose="02040503050406030204" pitchFamily="18" charset="0"/>
                              </a:rPr>
                              <m:t>𝒘</m:t>
                            </m:r>
                          </m:e>
                          <m:sup>
                            <m:d>
                              <m:dPr>
                                <m:ctrlPr>
                                  <a:rPr lang="en-US" altLang="zh-CN" sz="2600" b="0" i="1" smtClean="0">
                                    <a:solidFill>
                                      <a:schemeClr val="tx1"/>
                                    </a:solidFill>
                                    <a:uFillTx/>
                                    <a:latin typeface="Cambria Math" panose="02040503050406030204" pitchFamily="18" charset="0"/>
                                    <a:ea typeface="Cambria Math" panose="02040503050406030204" pitchFamily="18" charset="0"/>
                                  </a:rPr>
                                </m:ctrlPr>
                              </m:dPr>
                              <m:e>
                                <m:r>
                                  <a:rPr lang="en-US" altLang="zh-CN" sz="2600" b="0" i="1" smtClean="0">
                                    <a:solidFill>
                                      <a:schemeClr val="tx1"/>
                                    </a:solidFill>
                                    <a:uFillTx/>
                                    <a:latin typeface="Cambria Math" panose="02040503050406030204" pitchFamily="18" charset="0"/>
                                    <a:ea typeface="Cambria Math" panose="02040503050406030204" pitchFamily="18" charset="0"/>
                                  </a:rPr>
                                  <m:t>𝐴</m:t>
                                </m:r>
                              </m:e>
                            </m:d>
                          </m:sup>
                        </m:sSup>
                        <m:r>
                          <a:rPr lang="en-US" altLang="zh-CN" sz="2600" b="0" i="1" smtClean="0">
                            <a:solidFill>
                              <a:schemeClr val="tx1"/>
                            </a:solidFill>
                            <a:uFillTx/>
                            <a:latin typeface="Cambria Math" panose="02040503050406030204" pitchFamily="18" charset="0"/>
                            <a:ea typeface="Cambria Math" panose="02040503050406030204" pitchFamily="18" charset="0"/>
                          </a:rPr>
                          <m:t>, </m:t>
                        </m:r>
                        <m:sSup>
                          <m:sSupPr>
                            <m:ctrlPr>
                              <a:rPr lang="en-US" altLang="zh-CN" sz="2600" b="0" i="1" smtClean="0">
                                <a:solidFill>
                                  <a:schemeClr val="tx1"/>
                                </a:solidFill>
                                <a:uFillTx/>
                                <a:latin typeface="Cambria Math" panose="02040503050406030204" pitchFamily="18" charset="0"/>
                                <a:ea typeface="Cambria Math" panose="02040503050406030204" pitchFamily="18" charset="0"/>
                              </a:rPr>
                            </m:ctrlPr>
                          </m:sSupPr>
                          <m:e>
                            <m:r>
                              <a:rPr lang="en-US" altLang="zh-CN" sz="2600" b="1" i="1" smtClean="0">
                                <a:solidFill>
                                  <a:schemeClr val="tx1"/>
                                </a:solidFill>
                                <a:uFillTx/>
                                <a:latin typeface="Cambria Math" panose="02040503050406030204" pitchFamily="18" charset="0"/>
                                <a:ea typeface="Cambria Math" panose="02040503050406030204" pitchFamily="18" charset="0"/>
                              </a:rPr>
                              <m:t>𝒘</m:t>
                            </m:r>
                          </m:e>
                          <m:sup>
                            <m:d>
                              <m:dPr>
                                <m:ctrlPr>
                                  <a:rPr lang="en-US" altLang="zh-CN" sz="2600" b="0" i="1" smtClean="0">
                                    <a:solidFill>
                                      <a:schemeClr val="tx1"/>
                                    </a:solidFill>
                                    <a:uFillTx/>
                                    <a:latin typeface="Cambria Math" panose="02040503050406030204" pitchFamily="18" charset="0"/>
                                    <a:ea typeface="Cambria Math" panose="02040503050406030204" pitchFamily="18" charset="0"/>
                                  </a:rPr>
                                </m:ctrlPr>
                              </m:dPr>
                              <m:e>
                                <m:r>
                                  <a:rPr lang="en-US" altLang="zh-CN" sz="2600" b="0" i="1" smtClean="0">
                                    <a:solidFill>
                                      <a:schemeClr val="tx1"/>
                                    </a:solidFill>
                                    <a:uFillTx/>
                                    <a:latin typeface="Cambria Math" panose="02040503050406030204" pitchFamily="18" charset="0"/>
                                    <a:ea typeface="Cambria Math" panose="02040503050406030204" pitchFamily="18" charset="0"/>
                                  </a:rPr>
                                  <m:t>𝐵</m:t>
                                </m:r>
                              </m:e>
                            </m:d>
                          </m:sup>
                        </m:sSup>
                      </m:e>
                    </m:d>
                    <m:r>
                      <a:rPr lang="en-US" altLang="zh-CN" sz="2600" b="0" i="1" smtClean="0">
                        <a:solidFill>
                          <a:schemeClr val="tx1"/>
                        </a:solidFill>
                        <a:uFillTx/>
                        <a:latin typeface="Cambria Math" panose="02040503050406030204" pitchFamily="18" charset="0"/>
                        <a:ea typeface="Cambria Math" panose="02040503050406030204" pitchFamily="18" charset="0"/>
                      </a:rPr>
                      <m:t>=</m:t>
                    </m:r>
                    <m:sSubSup>
                      <m:sSubSupPr>
                        <m:ctrlPr>
                          <a:rPr lang="en-US" altLang="zh-CN" sz="2600" b="0" i="1" smtClean="0">
                            <a:solidFill>
                              <a:schemeClr val="tx1"/>
                            </a:solidFill>
                            <a:uFillTx/>
                            <a:latin typeface="Cambria Math" panose="02040503050406030204" pitchFamily="18" charset="0"/>
                            <a:ea typeface="Cambria Math" panose="02040503050406030204" pitchFamily="18" charset="0"/>
                          </a:rPr>
                        </m:ctrlPr>
                      </m:sSubSupPr>
                      <m:e>
                        <m:d>
                          <m:dPr>
                            <m:begChr m:val="‖"/>
                            <m:endChr m:val="‖"/>
                            <m:ctrlPr>
                              <a:rPr lang="en-US" altLang="zh-CN" sz="2600" b="0" i="1" smtClean="0">
                                <a:solidFill>
                                  <a:schemeClr val="tx1"/>
                                </a:solidFill>
                                <a:uFillTx/>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𝒘</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𝐴</m:t>
                                    </m:r>
                                  </m:e>
                                </m:d>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𝒘</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𝐵</m:t>
                                    </m:r>
                                  </m:e>
                                </m:d>
                              </m:sup>
                            </m:sSup>
                          </m:e>
                        </m:d>
                      </m:e>
                      <m:sub>
                        <m:r>
                          <a:rPr lang="en-US" altLang="zh-CN" sz="2600" b="0" i="1" smtClean="0">
                            <a:solidFill>
                              <a:schemeClr val="tx1"/>
                            </a:solidFill>
                            <a:uFillTx/>
                            <a:latin typeface="Cambria Math" panose="02040503050406030204" pitchFamily="18" charset="0"/>
                            <a:ea typeface="Cambria Math" panose="02040503050406030204" pitchFamily="18" charset="0"/>
                          </a:rPr>
                          <m:t>2</m:t>
                        </m:r>
                      </m:sub>
                      <m:sup>
                        <m:r>
                          <a:rPr lang="en-US" altLang="zh-CN" sz="2600" b="0" i="1" smtClean="0">
                            <a:solidFill>
                              <a:schemeClr val="tx1"/>
                            </a:solidFill>
                            <a:uFillTx/>
                            <a:latin typeface="Cambria Math" panose="02040503050406030204" pitchFamily="18" charset="0"/>
                            <a:ea typeface="Cambria Math" panose="02040503050406030204" pitchFamily="18" charset="0"/>
                          </a:rPr>
                          <m:t>2</m:t>
                        </m:r>
                      </m:sup>
                    </m:sSubSup>
                  </m:oMath>
                </a14:m>
                <a:r>
                  <a:rPr lang="en-US" altLang="zh-CN" sz="2600" dirty="0">
                    <a:solidFill>
                      <a:schemeClr val="tx1"/>
                    </a:solidFill>
                    <a:uFillTx/>
                    <a:latin typeface="Times New Roman" panose="02020603050405020304" pitchFamily="18" charset="0"/>
                    <a:cs typeface="Times New Roman" panose="02020603050405020304" pitchFamily="18" charset="0"/>
                  </a:rPr>
                  <a:t> . Here we used an </a:t>
                </a:r>
                <a14:m>
                  <m:oMath xmlns:m="http://schemas.openxmlformats.org/officeDocument/2006/math">
                    <m:sSup>
                      <m:sSupPr>
                        <m:ctrlPr>
                          <a:rPr lang="en-US" altLang="zh-CN" sz="2600" i="1" smtClean="0">
                            <a:solidFill>
                              <a:schemeClr val="tx1"/>
                            </a:solidFill>
                            <a:uFillTx/>
                            <a:latin typeface="Cambria Math" panose="02040503050406030204" pitchFamily="18" charset="0"/>
                            <a:cs typeface="Times New Roman" panose="02020603050405020304" pitchFamily="18" charset="0"/>
                          </a:rPr>
                        </m:ctrlPr>
                      </m:sSupPr>
                      <m:e>
                        <m:r>
                          <a:rPr lang="en-US" altLang="zh-CN" sz="2600" b="0" i="1" smtClean="0">
                            <a:solidFill>
                              <a:schemeClr val="tx1"/>
                            </a:solidFill>
                            <a:uFillTx/>
                            <a:latin typeface="Cambria Math" panose="02040503050406030204" pitchFamily="18" charset="0"/>
                            <a:cs typeface="Times New Roman" panose="02020603050405020304" pitchFamily="18" charset="0"/>
                          </a:rPr>
                          <m:t>𝐿</m:t>
                        </m:r>
                      </m:e>
                      <m:sup>
                        <m:r>
                          <a:rPr lang="en-US" altLang="zh-CN" sz="2600" b="0" i="1" smtClean="0">
                            <a:solidFill>
                              <a:schemeClr val="tx1"/>
                            </a:solidFill>
                            <a:uFillTx/>
                            <a:latin typeface="Cambria Math" panose="02040503050406030204" pitchFamily="18" charset="0"/>
                            <a:cs typeface="Times New Roman" panose="02020603050405020304" pitchFamily="18" charset="0"/>
                          </a:rPr>
                          <m:t>2</m:t>
                        </m:r>
                      </m:sup>
                    </m:sSup>
                  </m:oMath>
                </a14:m>
                <a:r>
                  <a:rPr lang="en-US" altLang="zh-CN" sz="2600" dirty="0">
                    <a:solidFill>
                      <a:schemeClr val="tx1"/>
                    </a:solidFill>
                    <a:uFillTx/>
                    <a:latin typeface="Times New Roman" panose="02020603050405020304" pitchFamily="18" charset="0"/>
                    <a:cs typeface="Times New Roman" panose="02020603050405020304" pitchFamily="18" charset="0"/>
                  </a:rPr>
                  <a:t> penalty,  but other choices are also possible.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1497"/>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7.9 </a:t>
            </a:r>
            <a:r>
              <a:rPr lang="en-US" altLang="zh-CN" sz="3600" dirty="0">
                <a:latin typeface="Times New Roman" panose="02020603050405020304" pitchFamily="18" charset="0"/>
                <a:cs typeface="Times New Roman" panose="02020603050405020304" pitchFamily="18" charset="0"/>
                <a:sym typeface="+mn-ea"/>
              </a:rPr>
              <a:t>Parameter Tying and Parameter Sharing</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This kind of approach was proposed by  </a:t>
            </a:r>
            <a:r>
              <a:rPr lang="en-US" altLang="zh-CN" sz="2600" dirty="0">
                <a:solidFill>
                  <a:srgbClr val="00FF00"/>
                </a:solidFill>
                <a:latin typeface="Times New Roman" panose="02020603050405020304" pitchFamily="18" charset="0"/>
                <a:cs typeface="Times New Roman" panose="02020603050405020304" pitchFamily="18" charset="0"/>
              </a:rPr>
              <a:t>Lasserre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2006</a:t>
            </a:r>
            <a:r>
              <a:rPr lang="en-US" altLang="zh-CN" sz="2600" dirty="0">
                <a:latin typeface="Times New Roman" panose="02020603050405020304" pitchFamily="18" charset="0"/>
                <a:cs typeface="Times New Roman" panose="02020603050405020304" pitchFamily="18" charset="0"/>
              </a:rPr>
              <a:t>), who regularized  the parameters of one model, trained as a classifier in a supervised paradigm, to be close to the parameters of another model, trained in an unsupervised paradigm (to capture the distribution of the observed input data). The architectures were constructed such that many of the parameters in the classifier model could be paired to corresponding parameters in the unsupervised model.</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While a parameter norm penalty is one way to regularize parameters to be close to one another, the more popular way is to use constraints: </a:t>
            </a:r>
            <a:r>
              <a:rPr lang="en-US" altLang="zh-CN" sz="2600" b="1" dirty="0">
                <a:latin typeface="Times New Roman" panose="02020603050405020304" pitchFamily="18" charset="0"/>
                <a:cs typeface="Times New Roman" panose="02020603050405020304" pitchFamily="18" charset="0"/>
              </a:rPr>
              <a:t>to force sets of parameters to be equal</a:t>
            </a: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6" name="标题 1"/>
          <p:cNvSpPr>
            <a:spLocks noGrp="1"/>
          </p:cNvSpPr>
          <p:nvPr/>
        </p:nvSpPr>
        <p:spPr>
          <a:xfrm>
            <a:off x="387439" y="133306"/>
            <a:ext cx="10515600"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7.9 </a:t>
            </a:r>
            <a:r>
              <a:rPr lang="en-US" altLang="zh-CN" sz="3600" dirty="0">
                <a:latin typeface="Times New Roman" panose="02020603050405020304" pitchFamily="18" charset="0"/>
                <a:cs typeface="Times New Roman" panose="02020603050405020304" pitchFamily="18" charset="0"/>
                <a:sym typeface="+mn-ea"/>
              </a:rPr>
              <a:t>Parameter Tying and Parameter Sharing</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FSHAPE" val="861464252"/>
  <p:tag name="KSO_WM_UNIT_PLACING_PICTURE_USER_VIEWPORT" val="{&quot;height&quot;:5040,&quot;width&quot;:405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62.5007874015748,&quot;width&quot;:2339.3196850393701}"/>
  <p:tag name="REFSHAPE" val="431395844"/>
</p:tagLst>
</file>

<file path=ppt/tags/tag3.xml><?xml version="1.0" encoding="utf-8"?>
<p:tagLst xmlns:a="http://schemas.openxmlformats.org/drawingml/2006/main" xmlns:r="http://schemas.openxmlformats.org/officeDocument/2006/relationships" xmlns:p="http://schemas.openxmlformats.org/presentationml/2006/main">
  <p:tag name="REFSHAPE" val="431395708"/>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62.5007874015748,&quot;width&quot;:2339.319685039370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06,&quot;width&quot;:126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4556</TotalTime>
  <Words>18916</Words>
  <Application>Microsoft Office PowerPoint</Application>
  <PresentationFormat>宽屏</PresentationFormat>
  <Paragraphs>673</Paragraphs>
  <Slides>177</Slides>
  <Notes>2</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177</vt:i4>
      </vt:variant>
    </vt:vector>
  </HeadingPairs>
  <TitlesOfParts>
    <vt:vector size="184" baseType="lpstr">
      <vt:lpstr>等线</vt:lpstr>
      <vt:lpstr>Arial</vt:lpstr>
      <vt:lpstr>Cambria Math</vt:lpstr>
      <vt:lpstr>Times New Roman</vt:lpstr>
      <vt:lpstr>Wingdings</vt:lpstr>
      <vt:lpstr>Office 主题​​</vt:lpstr>
      <vt:lpstr>Equation.KSEE3</vt:lpstr>
      <vt:lpstr>PowerPoint 演示文稿</vt:lpstr>
      <vt:lpstr>Chapter 7 Regularization for Deep Learning</vt:lpstr>
      <vt:lpstr>7 Regularization for Deep Learning</vt:lpstr>
      <vt:lpstr>7 Regularization for Deep Learning</vt:lpstr>
      <vt:lpstr>7 Regularization for Deep Learning</vt:lpstr>
      <vt:lpstr>7 Regularization for Deep Learning</vt:lpstr>
      <vt:lpstr>7 Regularization for Deep Learning</vt:lpstr>
      <vt:lpstr>7 Regularization for Deep Learning</vt:lpstr>
      <vt:lpstr>PowerPoint 演示文稿</vt:lpstr>
      <vt:lpstr>7.1 Parameter Norm Penalties</vt:lpstr>
      <vt:lpstr>7.1 Parameter Norm Penalties</vt:lpstr>
      <vt:lpstr>7.1 Parameter Norm Penalties</vt:lpstr>
      <vt:lpstr>7.1 Parameter Norm Penalties</vt:lpstr>
      <vt:lpstr>7.1 Parameter Norm Penalties</vt:lpstr>
      <vt:lpstr>7.1.1 L^2 Parameter Regularization</vt:lpstr>
      <vt:lpstr>7.1.1 L^2 Parameter Regularization</vt:lpstr>
      <vt:lpstr>7.1.1 L^2 Parameter Regularization</vt:lpstr>
      <vt:lpstr>7.1.1 L^2 Parameter Regularization</vt:lpstr>
      <vt:lpstr>7.1.1 L^2 Parameter Regularization</vt:lpstr>
      <vt:lpstr>7.1.1 L^2 Parameter Regularization</vt:lpstr>
      <vt:lpstr>7.1.1 L^2 Parameter Regularization</vt:lpstr>
      <vt:lpstr>7.1.1 L^2 Parameter Regularization</vt:lpstr>
      <vt:lpstr>7.1.1 L^2 Parameter Regularization</vt:lpstr>
      <vt:lpstr>7.1.1 L^2 Parameter Regularization</vt:lpstr>
      <vt:lpstr>7.1.1 L^2 Parameter Regularization</vt:lpstr>
      <vt:lpstr>7.1.2 L^1 Regularization</vt:lpstr>
      <vt:lpstr>7.1.2 L^1 Regularization</vt:lpstr>
      <vt:lpstr>7.1.2 L^1 Regularization</vt:lpstr>
      <vt:lpstr>7.1.2 L^1 Regularization</vt:lpstr>
      <vt:lpstr>7.1.2 L^1 Regularization</vt:lpstr>
      <vt:lpstr>7.1.2 L^1 Regularization</vt:lpstr>
      <vt:lpstr>7.1.2 L^1 Regularization</vt:lpstr>
      <vt:lpstr>7.1.2 L^1 Regularization</vt:lpstr>
      <vt:lpstr>7.1.2 L^1 Regularization</vt:lpstr>
      <vt:lpstr>PowerPoint 演示文稿</vt:lpstr>
      <vt:lpstr>7.2 Norm Penalties as Constrained Optimization</vt:lpstr>
      <vt:lpstr>7.2 Norm Penalties as Constrained Optimization</vt:lpstr>
      <vt:lpstr>7.2 Norm Penalties as Constrained Optimization</vt:lpstr>
      <vt:lpstr>7.2 Norm Penalties as Constrained Optimization</vt:lpstr>
      <vt:lpstr>7.2 Norm Penalties as Constrained Optimization</vt:lpstr>
      <vt:lpstr>7.2 Norm Penalties as Constrained Optimization</vt:lpstr>
      <vt:lpstr>7.2 Norm Penalties as Constrained Optimization</vt:lpstr>
      <vt:lpstr>PowerPoint 演示文稿</vt:lpstr>
      <vt:lpstr>7.3 Regularization and Under-Constrained Problems</vt:lpstr>
      <vt:lpstr>7.3 Regularization and Under-Constrained Problems</vt:lpstr>
      <vt:lpstr>7.3 Regularization and Under-Constrained Problems</vt:lpstr>
      <vt:lpstr>7.3 Regularization and Under-Constrained Problems</vt:lpstr>
      <vt:lpstr>PowerPoint 演示文稿</vt:lpstr>
      <vt:lpstr>7.4 Dataset Augmentation</vt:lpstr>
      <vt:lpstr>7.4 Dataset Augmentation</vt:lpstr>
      <vt:lpstr>7.4 Dataset Augmentation</vt:lpstr>
      <vt:lpstr>7.4 Dataset Augmentation</vt:lpstr>
      <vt:lpstr>7.4 Dataset Augmentation</vt:lpstr>
      <vt:lpstr>7.4 Dataset Augmentation</vt:lpstr>
      <vt:lpstr>7.4 Dataset Augmentation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7.11 Bagging and Other Ensemble Methods</vt:lpstr>
      <vt:lpstr>7.11 Bagging and Other Ensemble Methods</vt:lpstr>
      <vt:lpstr>7.11 Bagging and Other Ensemble Methods</vt:lpstr>
      <vt:lpstr>7.11 Bagging and Other Ensemble Methods</vt:lpstr>
      <vt:lpstr>7.11 Bagging and Other Ensemble Methods</vt:lpstr>
      <vt:lpstr>7.11 Bagging and Other Ensemble Methods</vt:lpstr>
      <vt:lpstr>7.11 Bagging and Other Ensemble Methods</vt:lpstr>
      <vt:lpstr>7.11 Bagging and Other Ensemble Methods</vt:lpstr>
      <vt:lpstr>7.11 Bagging and Other Ensemble Methods</vt:lpstr>
      <vt:lpstr>PowerPoint 演示文稿</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7.12 Dropout</vt:lpstr>
      <vt:lpstr>PowerPoint 演示文稿</vt:lpstr>
      <vt:lpstr>7.13 Adversarial Training</vt:lpstr>
      <vt:lpstr>7.13 Adversarial Training</vt:lpstr>
      <vt:lpstr>7.13 Adversarial Training</vt:lpstr>
      <vt:lpstr>7.13 Adversarial Training</vt:lpstr>
      <vt:lpstr>7.13 Adversarial Training</vt:lpstr>
      <vt:lpstr>PowerPoint 演示文稿</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7.14 Tangent Distance, Tangent Prop, and Manifold Tangent Classifier</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牛 召阳</dc:creator>
  <cp:lastModifiedBy>牛 召阳</cp:lastModifiedBy>
  <cp:revision>290</cp:revision>
  <dcterms:created xsi:type="dcterms:W3CDTF">2020-05-05T12:56:26Z</dcterms:created>
  <dcterms:modified xsi:type="dcterms:W3CDTF">2020-06-03T12:50:12Z</dcterms:modified>
</cp:coreProperties>
</file>